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78" r:id="rId3"/>
    <p:sldId id="268" r:id="rId4"/>
    <p:sldId id="271" r:id="rId5"/>
    <p:sldId id="273" r:id="rId6"/>
    <p:sldId id="263" r:id="rId7"/>
    <p:sldId id="258" r:id="rId8"/>
    <p:sldId id="260" r:id="rId9"/>
    <p:sldId id="262" r:id="rId10"/>
    <p:sldId id="257" r:id="rId11"/>
    <p:sldId id="280" r:id="rId12"/>
    <p:sldId id="274" r:id="rId13"/>
    <p:sldId id="269" r:id="rId14"/>
    <p:sldId id="270" r:id="rId15"/>
    <p:sldId id="272" r:id="rId16"/>
    <p:sldId id="261" r:id="rId17"/>
    <p:sldId id="264" r:id="rId18"/>
    <p:sldId id="266" r:id="rId19"/>
    <p:sldId id="267" r:id="rId20"/>
    <p:sldId id="265" r:id="rId21"/>
    <p:sldId id="275" r:id="rId22"/>
    <p:sldId id="281" r:id="rId23"/>
    <p:sldId id="276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9317" autoAdjust="0"/>
    <p:restoredTop sz="94643" autoAdjust="0"/>
  </p:normalViewPr>
  <p:slideViewPr>
    <p:cSldViewPr>
      <p:cViewPr varScale="1">
        <p:scale>
          <a:sx n="106" d="100"/>
          <a:sy n="106" d="100"/>
        </p:scale>
        <p:origin x="-6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2D1F5-7420-4D0E-BDB6-E91212B6D6F8}" type="datetimeFigureOut">
              <a:rPr lang="ru-RU" smtClean="0"/>
              <a:pPr/>
              <a:t>25.09.2015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B2F42-D99A-4C5C-9B7B-500243A15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B2F42-D99A-4C5C-9B7B-500243A159A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B2F42-D99A-4C5C-9B7B-500243A159A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voskres.orthodoxy.ru/rublev/index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456363"/>
            <a:ext cx="4648200" cy="3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7406640" cy="1472184"/>
          </a:xfrm>
          <a:noFill/>
        </p:spPr>
        <p:txBody>
          <a:bodyPr>
            <a:noAutofit/>
          </a:bodyPr>
          <a:lstStyle/>
          <a:p>
            <a:r>
              <a:rPr lang="ru-RU" sz="72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Trebuchet MS" pitchFamily="34" charset="0"/>
              </a:rPr>
              <a:t>Андрей Рублёв</a:t>
            </a:r>
            <a:endParaRPr lang="ru-RU" sz="7200" b="1" i="1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atin typeface="Trebuchet MS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9200" y="1447800"/>
            <a:ext cx="6781800" cy="28956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27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Произведения- живопись, иконы и росписи.</a:t>
            </a:r>
            <a:endParaRPr lang="ru-RU" sz="54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27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191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 smtClean="0"/>
              <a:t>« Рублев никогда не читал лекций по философии, не писал ни строчки. Он даже не говорил, так как дал монашеский обет молчания. Почему же он философ? Да потому, что в России было такое понятие: «умозрение в красках». То есть высокое </a:t>
            </a:r>
            <a:r>
              <a:rPr lang="ru-RU" sz="1600" i="1" dirty="0" err="1" smtClean="0"/>
              <a:t>искуcство</a:t>
            </a:r>
            <a:r>
              <a:rPr lang="ru-RU" sz="1600" i="1" dirty="0" smtClean="0"/>
              <a:t> рассматривалось как одна из форм не только познания мира, но и создания структур, равных философии». </a:t>
            </a:r>
          </a:p>
          <a:p>
            <a:pPr algn="r"/>
            <a:r>
              <a:rPr lang="ru-RU" sz="1600" i="1" dirty="0" smtClean="0"/>
              <a:t>Эрнст Неизвестный </a:t>
            </a:r>
            <a:endParaRPr lang="ru-RU" sz="16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4886325" cy="6085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29200" y="152400"/>
            <a:ext cx="3886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«Троица» — икона Святой Троицы, написанная Андреем Рублёвым в XV веке, самое знаменитое  из его произведений. Является одной из самых прославленных русских икон. ГТГ.</a:t>
            </a:r>
          </a:p>
          <a:p>
            <a:endParaRPr lang="ru-RU" sz="24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7800" y="2057400"/>
            <a:ext cx="388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Трое ангелов парят над землей, их обнаженные ступни не опираются на землю, их тончайшие посохи - лишь символы странничества, напоминающие человеку, что он только временно здесь, на земле, и ничего не сможет унести с собой отсюда, кроме своей души и царящей в ней правды. Отблеск </a:t>
            </a:r>
            <a:r>
              <a:rPr lang="ru-RU" dirty="0" err="1" smtClean="0"/>
              <a:t>голубого</a:t>
            </a:r>
            <a:r>
              <a:rPr lang="ru-RU" dirty="0" smtClean="0"/>
              <a:t> цвета - это опрокинутое в человеческой природе небо. Жизненная мудрость не отягощает ангелов, а делает их как бы возвышающимися над миром. И этому же вторит и </a:t>
            </a:r>
            <a:r>
              <a:rPr lang="ru-RU" dirty="0" err="1" smtClean="0"/>
              <a:t>надмирное</a:t>
            </a:r>
            <a:r>
              <a:rPr lang="ru-RU" dirty="0" smtClean="0"/>
              <a:t> сияние красок.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Андрей Рублев почитается как один из великих русских святых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Второе рождение Рублева произошло уже в XX веке, когда были проведены многочисленные реставрации его произведений, исследования жизни мастера и уточнение его биографии. Постепенно имя Рублева становится легендой, своего рода символом потерянной Святой Руси и всего древнерусского искусства. Ярчайшим выражением этой легенды стал фильм Андрея Тарковского "Андрей Рублев", снятый в 1971 году, и выразительно подчеркнувший удивительный контраст крайне жестокой исторической эпохи и умиротворенно-гармоничных образов преподобного живописца. 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691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876800" y="228600"/>
            <a:ext cx="3439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Благовещение, 1405</a:t>
            </a:r>
            <a:endParaRPr lang="ru-RU" sz="28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3000" y="762000"/>
            <a:ext cx="4191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Художник «Благовещения» из </a:t>
            </a:r>
            <a:r>
              <a:rPr lang="ru-RU" sz="1200" dirty="0" err="1" smtClean="0"/>
              <a:t>троицкого</a:t>
            </a:r>
            <a:r>
              <a:rPr lang="ru-RU" sz="1200" dirty="0" smtClean="0"/>
              <a:t> иконостаса не повторяет точно ни одного из произведений, а дает свой особый вариант. Он строит композицию более целостно, подчиняя действие линейному ритмическому началу, и трактует тему в более спокойном, созерцательном плане, чем художник иконы конца XIV в. Слева, ступая как бы снизу вверх, архангел Гавриил, сделав широкий шаг, приближается к Богоматери. Его правая, далеко отставленная нога опирается в позём в левом нижнем углу иконы, а левая нога согнута в колене, как будто он готов преклониться перед Богоматерью. Его слишком длинная правая рука протянута к ней с благословляющим жестом. Кисть этой руки занимает как раз центр иконы, четко выделяется на светлом фоне архитектурных кулис (причем от старого рисунка кисти руки остался лишь след </a:t>
            </a:r>
            <a:r>
              <a:rPr lang="ru-RU" sz="1200" dirty="0" err="1" smtClean="0"/>
              <a:t>санкиря</a:t>
            </a:r>
            <a:r>
              <a:rPr lang="ru-RU" sz="1200" dirty="0" smtClean="0"/>
              <a:t> указательного пальца, вся же рука написана заново, вероятно в XVII в.). Такое расположение руки благословляющего архангела не случайно найдено художником, так как слева сверху из темно-зеленого сегмента небес, расположенного у линии ковчега иконы, нисходит острый, как стрела, луч с кружком, в котором заключено изображение св. духа в виде голубя, направленный на склоненную голову Марии и четко выделяющийся на алом фоне </a:t>
            </a:r>
            <a:r>
              <a:rPr lang="ru-RU" sz="1200" dirty="0" err="1" smtClean="0"/>
              <a:t>велума</a:t>
            </a:r>
            <a:r>
              <a:rPr lang="ru-RU" sz="1200" dirty="0" smtClean="0"/>
              <a:t>. Если продолжить линии движения руки архангела и луча, то они пересекутся как раз у головы Богоматери, указывая, где должен находиться центр внимания зрителя, т. е. на выражение покорного послушания Богоматери изволению духа святого («яко </a:t>
            </a:r>
            <a:r>
              <a:rPr lang="ru-RU" sz="1200" dirty="0" err="1" smtClean="0"/>
              <a:t>призре</a:t>
            </a:r>
            <a:r>
              <a:rPr lang="ru-RU" sz="1200" dirty="0" smtClean="0"/>
              <a:t> на смирение рабы </a:t>
            </a:r>
            <a:r>
              <a:rPr lang="ru-RU" sz="1200" dirty="0" err="1" smtClean="0"/>
              <a:t>своея</a:t>
            </a:r>
            <a:r>
              <a:rPr lang="ru-RU" sz="1200" dirty="0" smtClean="0"/>
              <a:t>». - Евангелие от Луки, гл. 1, ст. 48).</a:t>
            </a:r>
            <a:endParaRPr lang="ru-RU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23248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24200" y="12192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Григорий Богослов, 1408</a:t>
            </a:r>
          </a:p>
          <a:p>
            <a:r>
              <a:rPr lang="ru-RU" sz="28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икон деисусного чина иконостаса Успенского собора во Владимире.</a:t>
            </a:r>
            <a:endParaRPr lang="ru-RU" sz="28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14478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 Златоуст, 1408. Цикл икон деисусного чина иконостаса Успенского собора во Владимире</a:t>
            </a:r>
            <a:endParaRPr lang="ru-RU" sz="32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15150" y="1"/>
            <a:ext cx="22288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800" y="17526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 Предтеча, 1408</a:t>
            </a:r>
          </a:p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икон деисусного чина иконостаса Успенского собора во Владимире.</a:t>
            </a:r>
            <a:endParaRPr lang="ru-RU" sz="28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77000" y="0"/>
            <a:ext cx="2252661" cy="684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91000" y="9784"/>
            <a:ext cx="4800600" cy="684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43000" y="1524000"/>
            <a:ext cx="228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Вознесение Господне, 1408</a:t>
            </a:r>
            <a:endParaRPr lang="ru-RU" sz="32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228600"/>
            <a:ext cx="4704587" cy="640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53000" y="16002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Сошествие во ад, 1408-1410-е. ГТГ. </a:t>
            </a:r>
            <a:endParaRPr lang="ru-RU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0530"/>
            <a:ext cx="2733675" cy="686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67200" y="1752600"/>
            <a:ext cx="3276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Архангел Михаил, 1408. Цикл икон деисусного чина иконостаса Успенского собора во Владимире.</a:t>
            </a:r>
          </a:p>
          <a:p>
            <a:endParaRPr lang="ru-RU" sz="28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80226" y="0"/>
            <a:ext cx="276377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371600" y="990600"/>
            <a:ext cx="4662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Архангел Гавриил, 1408 </a:t>
            </a:r>
            <a:endParaRPr lang="ru-RU" sz="32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5240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икон деисусного чина иконостаса Успенского собора во Владимире.</a:t>
            </a:r>
            <a:endParaRPr lang="ru-RU" sz="28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Хронология жизни и творчества Андрея Рублева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943600"/>
          </a:xfrm>
        </p:spPr>
        <p:txBody>
          <a:bodyPr>
            <a:normAutofit fontScale="32500" lnSpcReduction="20000"/>
          </a:bodyPr>
          <a:lstStyle/>
          <a:p>
            <a:r>
              <a:rPr lang="ru-RU" sz="4300" dirty="0" smtClean="0"/>
              <a:t>Около 1360 - Андрей Рублев родился, вероятно, в средней полосе России. По другим данным - родился в 1365 году. </a:t>
            </a:r>
          </a:p>
          <a:p>
            <a:endParaRPr lang="ru-RU" sz="4300" dirty="0" smtClean="0"/>
          </a:p>
          <a:p>
            <a:r>
              <a:rPr lang="ru-RU" sz="4300" dirty="0" smtClean="0"/>
              <a:t>Конец 1390-х годов - Создание миниатюр для книги "Евангелие Хитрово". </a:t>
            </a:r>
          </a:p>
          <a:p>
            <a:endParaRPr lang="ru-RU" sz="4300" dirty="0" smtClean="0"/>
          </a:p>
          <a:p>
            <a:r>
              <a:rPr lang="ru-RU" sz="4300" dirty="0" smtClean="0"/>
              <a:t>До 1405 - Принял монашество с именем Андрей в </a:t>
            </a:r>
            <a:r>
              <a:rPr lang="ru-RU" sz="4300" dirty="0" err="1" smtClean="0"/>
              <a:t>Троице-Сергиевом</a:t>
            </a:r>
            <a:r>
              <a:rPr lang="ru-RU" sz="4300" dirty="0" smtClean="0"/>
              <a:t> монастыре. По другим данным - в </a:t>
            </a:r>
            <a:r>
              <a:rPr lang="ru-RU" sz="4300" dirty="0" err="1" smtClean="0"/>
              <a:t>Андрониковом</a:t>
            </a:r>
            <a:r>
              <a:rPr lang="ru-RU" sz="4300" dirty="0" smtClean="0"/>
              <a:t> монастыре. </a:t>
            </a:r>
          </a:p>
          <a:p>
            <a:endParaRPr lang="ru-RU" sz="4300" dirty="0" smtClean="0"/>
          </a:p>
          <a:p>
            <a:r>
              <a:rPr lang="ru-RU" sz="4300" dirty="0" smtClean="0"/>
              <a:t>1405 - Работал совместно с Феофаном Греком и Прохором, «старцем с Городца», над украшением иконами и фресками Благовещенского собора Московского Кремля, домового храма московских князей. "Преображение". </a:t>
            </a:r>
          </a:p>
          <a:p>
            <a:endParaRPr lang="ru-RU" sz="4300" dirty="0" smtClean="0"/>
          </a:p>
          <a:p>
            <a:r>
              <a:rPr lang="ru-RU" sz="4300" dirty="0" smtClean="0"/>
              <a:t>1408 - Вместе с Даниилом Черным работал над росписью и иконостасом Успенского собора во Владимире. "Богоматерь", "Иоанн Богослов", "Апостол Андрей", "Спас в силах". </a:t>
            </a:r>
          </a:p>
          <a:p>
            <a:endParaRPr lang="ru-RU" sz="4300" dirty="0" smtClean="0"/>
          </a:p>
          <a:p>
            <a:r>
              <a:rPr lang="ru-RU" sz="4300" dirty="0" smtClean="0"/>
              <a:t>Между 1408-1422 - Создание Поясного </a:t>
            </a:r>
            <a:r>
              <a:rPr lang="ru-RU" sz="4300" dirty="0" err="1" smtClean="0"/>
              <a:t>Звенигородского</a:t>
            </a:r>
            <a:r>
              <a:rPr lang="ru-RU" sz="4300" dirty="0" smtClean="0"/>
              <a:t> чина. "Спас", "Архангел Михаил", "Апостол Павел". </a:t>
            </a:r>
          </a:p>
          <a:p>
            <a:endParaRPr lang="ru-RU" sz="4300" dirty="0" smtClean="0"/>
          </a:p>
          <a:p>
            <a:r>
              <a:rPr lang="ru-RU" sz="4300" dirty="0" smtClean="0"/>
              <a:t>Около 1411 (по другим данным 1427) - Икона "Троица".</a:t>
            </a:r>
          </a:p>
          <a:p>
            <a:r>
              <a:rPr lang="ru-RU" sz="4300" dirty="0" smtClean="0"/>
              <a:t>Между 1422-1427 - Совместно с Даниилом Черным руководил работами по росписи и созданию иконостаса Троицкого собора Троице-Сергиева монастыря. Написан храмовый образ Троицы. </a:t>
            </a:r>
          </a:p>
          <a:p>
            <a:endParaRPr lang="ru-RU" sz="4300" dirty="0" smtClean="0"/>
          </a:p>
          <a:p>
            <a:r>
              <a:rPr lang="ru-RU" sz="4300" dirty="0" smtClean="0"/>
              <a:t>1427-1430 - Создание росписи Спасского собора </a:t>
            </a:r>
            <a:r>
              <a:rPr lang="ru-RU" sz="4300" dirty="0" err="1" smtClean="0"/>
              <a:t>Спасо-Андроникова</a:t>
            </a:r>
            <a:r>
              <a:rPr lang="ru-RU" sz="4300" dirty="0" smtClean="0"/>
              <a:t> монастыря в Москве. Росписи не сохранились. Сейчас здесь находится музей </a:t>
            </a:r>
            <a:r>
              <a:rPr lang="ru-RU" sz="4300" dirty="0" err="1" smtClean="0"/>
              <a:t>древне-русского</a:t>
            </a:r>
            <a:r>
              <a:rPr lang="ru-RU" sz="4300" dirty="0" smtClean="0"/>
              <a:t> искусства, носящий имя Рублева. </a:t>
            </a:r>
          </a:p>
          <a:p>
            <a:endParaRPr lang="ru-RU" sz="4300" dirty="0" smtClean="0"/>
          </a:p>
          <a:p>
            <a:r>
              <a:rPr lang="ru-RU" sz="4300" dirty="0" smtClean="0"/>
              <a:t>29 января 1430 - Скончался и погребен в </a:t>
            </a:r>
            <a:r>
              <a:rPr lang="ru-RU" sz="4300" dirty="0" err="1" smtClean="0"/>
              <a:t>Спасо-Андрониковом</a:t>
            </a:r>
            <a:r>
              <a:rPr lang="ru-RU" sz="4300" dirty="0" smtClean="0"/>
              <a:t> монастыре. </a:t>
            </a:r>
          </a:p>
          <a:p>
            <a:endParaRPr lang="ru-RU" sz="4300" dirty="0" smtClean="0"/>
          </a:p>
          <a:p>
            <a:r>
              <a:rPr lang="ru-RU" sz="4300" dirty="0" smtClean="0"/>
              <a:t>Вся последующая за этим древнерусская живопись испытала и продолжает испытывать огромное воздействие творчества Рублева. В 1551 году на Стоглавом соборе иконопись Рублева была провозглашена совершенным образцом для подражания.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4648200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2000" y="22860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Рождество Христово. Благовещенский собор Московского кремля</a:t>
            </a:r>
            <a:r>
              <a:rPr lang="ru-RU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i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8200" y="990600"/>
            <a:ext cx="4343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Прелесть колорита и изящество всей группы свидетельствует о том, что художник живо передал то, что любил, в чем знал толк и чем любовался в жизни. </a:t>
            </a:r>
          </a:p>
          <a:p>
            <a:r>
              <a:rPr lang="ru-RU" sz="1600" dirty="0" smtClean="0"/>
              <a:t>Очерк земли, по которой ступают кони, и вздымающейся горы, ритмически вторя изгибу лежащей Богоматери, направляют волхвов к звезде, в чем выражается закономерность и взаимосвязь всех частей композиции даже при кажущейся изолированности некоторых сцен. Очерк горы, на фоне которой едут всадники, низводит взгляд зрителя к группе из трех ангелов, заслоненных до пояса горками, нависающими над вертепом и ритмически связывающими славословящих ангелов с тремя склоняющимися перед младенцем. Склонение средней вершины преграждает путь двум первым, с </a:t>
            </a:r>
            <a:r>
              <a:rPr lang="ru-RU" sz="1600" dirty="0" err="1" smtClean="0"/>
              <a:t>покровенными</a:t>
            </a:r>
            <a:r>
              <a:rPr lang="ru-RU" sz="1600" dirty="0" smtClean="0"/>
              <a:t> руками, обращающимися к звезде и славословящими младенца: «Слава в вышних Богу, и на земле мир, в </a:t>
            </a:r>
            <a:r>
              <a:rPr lang="ru-RU" sz="1600" dirty="0" err="1" smtClean="0"/>
              <a:t>человецех</a:t>
            </a:r>
            <a:r>
              <a:rPr lang="ru-RU" sz="1600" dirty="0" smtClean="0"/>
              <a:t> благоволение» (Ев. от Луки, гл. 2, 14).</a:t>
            </a:r>
            <a:endParaRPr lang="ru-RU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4"/>
            <a:ext cx="4953000" cy="685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410200" y="1524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Преображение Господне, начало 15 века, ГТГ.</a:t>
            </a:r>
            <a:endParaRPr lang="ru-RU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6800" y="762000"/>
            <a:ext cx="4267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Больше половины иконы занимают светлые прозрачные, очень жидко написанные лещадные скалы горы Фавор с тремя маленькими темно-зелеными кустиками растений. На переднем плане, имея основание во всю ширину средника иконы, возвышается желтовато-зеленоватая гора с отсветами более светлого тона, </a:t>
            </a:r>
            <a:r>
              <a:rPr lang="ru-RU" sz="1400" dirty="0" err="1" smtClean="0"/>
              <a:t>уступчато</a:t>
            </a:r>
            <a:r>
              <a:rPr lang="ru-RU" sz="1400" dirty="0" smtClean="0"/>
              <a:t> суживающаяся кверху. Светлые блики и оливково-зеленые прозрачные тени, расположенные с правой стороны уступов, свидетельствуют, что именно эта средняя возвышенность гор наиболее освещена светом, исходящим от белых риз Христа, стоящего на ее вершине в ореоле некогда </a:t>
            </a:r>
            <a:r>
              <a:rPr lang="ru-RU" sz="1400" dirty="0" err="1" smtClean="0"/>
              <a:t>голубых</a:t>
            </a:r>
            <a:r>
              <a:rPr lang="ru-RU" sz="1400" dirty="0" smtClean="0"/>
              <a:t> сфер и пятиконечной звезды. Слава Христа представляет три кольца: внешний светло-голубой, второй - темно-голубой, средний -темно-синий. Круг славы несколько срезан вверху ковчегом иконы, а внизу - вершиной горы. </a:t>
            </a:r>
          </a:p>
          <a:p>
            <a:r>
              <a:rPr lang="ru-RU" sz="1400" dirty="0" smtClean="0"/>
              <a:t>У пятиконечной звезды нижнее острие и два нижних боковых острия равновелики, а два верхних, которые вздымаются за плечами Христа наподобие крыльев, значительно уже и острее, что придает легкость и устремленность вверх хрупкой, очень удлиненной его фигуре. Слева от Христа - Илия, справа - Моисей стоят на вершинах розовато-песчаных горок, написанных светлой </a:t>
            </a:r>
            <a:r>
              <a:rPr lang="ru-RU" sz="1400" dirty="0" err="1" smtClean="0"/>
              <a:t>черленью</a:t>
            </a:r>
            <a:r>
              <a:rPr lang="ru-RU" sz="1400" dirty="0" smtClean="0"/>
              <a:t> с голубовато-белыми пробелами без теней. </a:t>
            </a:r>
            <a:endParaRPr lang="ru-RU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28600"/>
            <a:ext cx="8229600" cy="4525963"/>
          </a:xfrm>
        </p:spPr>
        <p:txBody>
          <a:bodyPr>
            <a:noAutofit/>
          </a:bodyPr>
          <a:lstStyle/>
          <a:p>
            <a:r>
              <a:rPr lang="ru-RU" sz="1400" dirty="0" smtClean="0"/>
              <a:t>Илия предстоит в молитвенной позе. На нем оливково-зеленый </a:t>
            </a:r>
            <a:r>
              <a:rPr lang="ru-RU" sz="1400" dirty="0" err="1" smtClean="0"/>
              <a:t>гиматий</a:t>
            </a:r>
            <a:r>
              <a:rPr lang="ru-RU" sz="1400" dirty="0" smtClean="0"/>
              <a:t>, написанный светлой жидкой краской, через которую ясно просвечивают линии рисунка. Справа к Христу склоняется Моисей. В руках он держит коричневатые скрижали. На нем темно-зеленый глубокого тона, как у Илии, хитон, выделяющийся темным силуэтом (хотя красочный слой поистерт и зеленый цвет деформирован под позднее потемневшей олифой). На Моисее </a:t>
            </a:r>
            <a:r>
              <a:rPr lang="ru-RU" sz="1400" dirty="0" err="1" smtClean="0"/>
              <a:t>охряно-желтый</a:t>
            </a:r>
            <a:r>
              <a:rPr lang="ru-RU" sz="1400" dirty="0" smtClean="0"/>
              <a:t> прозрачного тона </a:t>
            </a:r>
            <a:r>
              <a:rPr lang="ru-RU" sz="1400" dirty="0" err="1" smtClean="0"/>
              <a:t>гиматий</a:t>
            </a:r>
            <a:r>
              <a:rPr lang="ru-RU" sz="1400" dirty="0" smtClean="0"/>
              <a:t> со следами рисунка и светло-желтых пробелов. Внизу только относительно узкая полоса иконы занята изображением трех апостолов, поверженных на землю светом преобразившегося Христа. </a:t>
            </a:r>
          </a:p>
          <a:p>
            <a:r>
              <a:rPr lang="ru-RU" sz="1400" dirty="0" smtClean="0"/>
              <a:t>Слева (занимая нижний угол иконы) в испуге пал на колени апостол Петр, голова его оборачивается назад, а взгляд обращен вверх на Христа. На нем </a:t>
            </a:r>
            <a:r>
              <a:rPr lang="ru-RU" sz="1400" dirty="0" err="1" smtClean="0"/>
              <a:t>охряно-желтый</a:t>
            </a:r>
            <a:r>
              <a:rPr lang="ru-RU" sz="1400" dirty="0" smtClean="0"/>
              <a:t> </a:t>
            </a:r>
            <a:r>
              <a:rPr lang="ru-RU" sz="1400" dirty="0" err="1" smtClean="0"/>
              <a:t>гиматий</a:t>
            </a:r>
            <a:r>
              <a:rPr lang="ru-RU" sz="1400" dirty="0" smtClean="0"/>
              <a:t>, как на Моисее, стоящем вверху в противоположном по диагонали направлении, и голубоватый хитон. На </a:t>
            </a:r>
            <a:r>
              <a:rPr lang="ru-RU" sz="1400" dirty="0" err="1" smtClean="0"/>
              <a:t>гиматий</a:t>
            </a:r>
            <a:r>
              <a:rPr lang="ru-RU" sz="1400" dirty="0" smtClean="0"/>
              <a:t> Петра такие же, как и на </a:t>
            </a:r>
            <a:r>
              <a:rPr lang="ru-RU" sz="1400" dirty="0" err="1" smtClean="0"/>
              <a:t>гиматий</a:t>
            </a:r>
            <a:r>
              <a:rPr lang="ru-RU" sz="1400" dirty="0" smtClean="0"/>
              <a:t> Моисея, следы темного рисунка складок и белых тонких пробелов. </a:t>
            </a:r>
          </a:p>
          <a:p>
            <a:r>
              <a:rPr lang="ru-RU" sz="1400" dirty="0" smtClean="0"/>
              <a:t>В середине между Петром и Иаковом, опираясь на правую руку, распростерся на земле Иоанн. Левой рукой он закрывает глаза от Фаворского света. На нем красновато-коричневой </a:t>
            </a:r>
            <a:r>
              <a:rPr lang="ru-RU" sz="1400" dirty="0" err="1" smtClean="0"/>
              <a:t>черлени</a:t>
            </a:r>
            <a:r>
              <a:rPr lang="ru-RU" sz="1400" dirty="0" smtClean="0"/>
              <a:t> </a:t>
            </a:r>
            <a:r>
              <a:rPr lang="ru-RU" sz="1400" dirty="0" err="1" smtClean="0"/>
              <a:t>гиматий</a:t>
            </a:r>
            <a:r>
              <a:rPr lang="ru-RU" sz="1400" dirty="0" smtClean="0"/>
              <a:t> (с остатками, по-видимому, поздней </a:t>
            </a:r>
            <a:r>
              <a:rPr lang="ru-RU" sz="1400" dirty="0" err="1" smtClean="0"/>
              <a:t>графьи</a:t>
            </a:r>
            <a:r>
              <a:rPr lang="ru-RU" sz="1400" dirty="0" smtClean="0"/>
              <a:t>) и следами голубоватых пробелов и темно-зеленый хитон, выделяющийся темным пятном на фоне </a:t>
            </a:r>
            <a:r>
              <a:rPr lang="ru-RU" sz="1400" dirty="0" err="1" smtClean="0"/>
              <a:t>гиматия</a:t>
            </a:r>
            <a:r>
              <a:rPr lang="ru-RU" sz="1400" dirty="0" smtClean="0"/>
              <a:t>. Некогда этот тон был очень глубок и красив и давал художнику возможность выделять выразительные силуэты. Относительно темная фигура Иоанна, связанная ритмически построенными силуэтами теней на скалах с фигурой Христа, служит для нее как бы опорой. </a:t>
            </a:r>
          </a:p>
          <a:p>
            <a:r>
              <a:rPr lang="ru-RU" sz="1400" dirty="0" smtClean="0"/>
              <a:t>Внизу справа упал навзничь Иаков, закрывая левой рукой глаза, а правой как бы отстраняя необычайное видение. На нем серовато-зеленый </a:t>
            </a:r>
            <a:r>
              <a:rPr lang="ru-RU" sz="1400" dirty="0" err="1" smtClean="0"/>
              <a:t>гиматий</a:t>
            </a:r>
            <a:r>
              <a:rPr lang="ru-RU" sz="1400" dirty="0" smtClean="0"/>
              <a:t>, близкий по тону к </a:t>
            </a:r>
            <a:r>
              <a:rPr lang="ru-RU" sz="1400" dirty="0" err="1" smtClean="0"/>
              <a:t>гиматию</a:t>
            </a:r>
            <a:r>
              <a:rPr lang="ru-RU" sz="1400" dirty="0" smtClean="0"/>
              <a:t> Илии, и темно-зеленый хитон, что дает вместе с тенями горок цветовой отзвук фигуре пророка, находящейся в противоположном по диагонали направлении.</a:t>
            </a:r>
          </a:p>
          <a:p>
            <a:r>
              <a:rPr lang="ru-RU" sz="1400" dirty="0" smtClean="0"/>
              <a:t>Разные русские мастера, создававшие «Преображение» для благовещенского и для </a:t>
            </a:r>
            <a:r>
              <a:rPr lang="ru-RU" sz="1400" dirty="0" err="1" smtClean="0"/>
              <a:t>троицкого</a:t>
            </a:r>
            <a:r>
              <a:rPr lang="ru-RU" sz="1400" dirty="0" smtClean="0"/>
              <a:t> иконостасов, совершенно по-иному понимали природу Фаворского света, чем мастер «Преображения» из Переславля-Залесского. В нем </a:t>
            </a:r>
            <a:r>
              <a:rPr lang="ru-RU" sz="1400" dirty="0" err="1" smtClean="0"/>
              <a:t>голубой</a:t>
            </a:r>
            <a:r>
              <a:rPr lang="ru-RU" sz="1400" dirty="0" smtClean="0"/>
              <a:t> свет, наполняющий икону, настолько силен и вещественно ощутим, настолько поражающе ослепителен, что кажутся естественными и смятение Иоанна и Иакова, падающих и заслоняющих глаза от этого света, и мужество Петра, который, упав на колени, все же взывает ко Христу</a:t>
            </a:r>
          </a:p>
          <a:p>
            <a:pPr>
              <a:buNone/>
            </a:pPr>
            <a:endParaRPr lang="ru-RU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886450" cy="399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24200" y="4419600"/>
            <a:ext cx="5715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Евхаристия</a:t>
            </a:r>
          </a:p>
          <a:p>
            <a:pPr algn="r"/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Сень надвратная из иконостаса Благовещенской </a:t>
            </a:r>
          </a:p>
          <a:p>
            <a:pPr algn="r"/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церкви села Благовещения близ Сергиева Посада. 1422-1427(?).</a:t>
            </a:r>
            <a:endParaRPr lang="ru-RU" sz="28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7924800" cy="5897563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Литература:</a:t>
            </a:r>
          </a:p>
          <a:p>
            <a:r>
              <a:rPr lang="ru-RU" sz="1800" dirty="0" err="1" smtClean="0"/>
              <a:t>andrey-rublev.ru</a:t>
            </a:r>
            <a:r>
              <a:rPr lang="ru-RU" sz="1800" dirty="0" smtClean="0"/>
              <a:t> - биография, жизнь и творчество Андрея Рублева. Статьи и </a:t>
            </a:r>
            <a:r>
              <a:rPr lang="ru-RU" sz="1800" dirty="0" err="1" smtClean="0"/>
              <a:t>ислледования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"100 знаменитых художников", издательство "Фолио", 2003г</a:t>
            </a:r>
          </a:p>
          <a:p>
            <a:r>
              <a:rPr lang="ru-RU" sz="1800" dirty="0" smtClean="0"/>
              <a:t>"Андрей РУБЛЕВ и его школа" В. Лазарев. Москва 1966г. </a:t>
            </a:r>
          </a:p>
          <a:p>
            <a:r>
              <a:rPr lang="ru-RU" sz="1800" dirty="0" smtClean="0">
                <a:hlinkClick r:id="rId2"/>
              </a:rPr>
              <a:t>http://voskres.orthodoxy.ru/rublev/index.htm</a:t>
            </a:r>
            <a:r>
              <a:rPr lang="ru-RU" sz="1800" dirty="0" smtClean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0"/>
            <a:ext cx="23180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35280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Богоматерь, 1408</a:t>
            </a:r>
          </a:p>
          <a:p>
            <a:r>
              <a:rPr lang="ru-RU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икон деисусного чина иконостаса Успенского собора во Владимире.</a:t>
            </a:r>
            <a:endParaRPr lang="ru-RU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121920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В </a:t>
            </a:r>
            <a:r>
              <a:rPr lang="ru-RU" sz="1400" dirty="0" err="1" smtClean="0"/>
              <a:t>деисусном</a:t>
            </a:r>
            <a:r>
              <a:rPr lang="ru-RU" sz="1400" dirty="0" smtClean="0"/>
              <a:t> чине Рублева в Успенском соборе образ юной Богоматери в темном одеянии необычно лаконичен и покоряет строгой благородной красотой. В законченности, отчетливости силуэта сказались особенности творчества Рублева. Иначе писали Богоматерь византийские художники. В подобном чине Высоцкого монастыря в Серпухове в ее облике они выразили трагическое начало. Богоматерь не такая юная, как у Рублева, и написана тяжелыми, глухими тонами. В Третьяковской галерее хранится маленькая икона с </a:t>
            </a:r>
            <a:r>
              <a:rPr lang="ru-RU" sz="1400" dirty="0" err="1" smtClean="0"/>
              <a:t>оплечным</a:t>
            </a:r>
            <a:r>
              <a:rPr lang="ru-RU" sz="1400" dirty="0" smtClean="0"/>
              <a:t> изображением Богоматери, предстоящей распятию, возможно, византийского письма </a:t>
            </a:r>
            <a:r>
              <a:rPr lang="ru-RU" sz="1400" dirty="0" err="1" smtClean="0"/>
              <a:t>рублевского</a:t>
            </a:r>
            <a:r>
              <a:rPr lang="ru-RU" sz="1400" dirty="0" smtClean="0"/>
              <a:t> времени. Ее бледное лицо выражает страдание и кажется немолодым и утомленным. Горестный взгляд, угловатые движения костлявых пальцев создают мрачное настроение. В развитии трактовки образа Богоматери ярко выражены особенности византийской и русской школ. Художники Византии на первый план выдвигают скорбь и силу духа. В их великолепно выполненных памятниках живописи передача образа, тем не менее, более сухая и торжественная. Русские мастера стремятся вызвать у зрителя светлые и радостные чувства. Для искусства Древней Руси типичны ясность образа, его чистота и задушевный характер. </a:t>
            </a:r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-1"/>
            <a:ext cx="2269998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0" y="17526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 Богослов, 1408</a:t>
            </a:r>
          </a:p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икон деисусного чина иконостаса Успенского собора во Владимире</a:t>
            </a:r>
            <a:endParaRPr lang="ru-RU" sz="28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0" y="0"/>
            <a:ext cx="228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47800" y="13716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Андрей Первозванный, 1408</a:t>
            </a:r>
          </a:p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икон деисусного чина иконостаса Успенского собора во Владимире</a:t>
            </a:r>
            <a:endParaRPr lang="ru-RU" sz="28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4363" y="0"/>
            <a:ext cx="4719637" cy="6869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381000"/>
            <a:ext cx="381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rebuchet MS" pitchFamily="34" charset="0"/>
              </a:rPr>
              <a:t>«Спас в силах» дан символически, как бы на фоне вселенной: сине-зеленый овал означает небо с небесными силами — ангелами; большой красный квадрат — землю с четырьмя углами, странами света: Восток, Запад, Север и Юг. На углах нанесены рисунком символы евангелистов: ангел соответствует Матфею, орел — Иоанну, лев — Марку, телец — Луке. </a:t>
            </a:r>
            <a:endParaRPr lang="ru-RU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28600"/>
            <a:ext cx="3810000" cy="632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87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  <a:alpha val="83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 из Звенигородского чина, рубеж XIV—XV веков.</a:t>
            </a:r>
          </a:p>
          <a:p>
            <a:endParaRPr lang="ru-RU" sz="2800" b="1" i="1" dirty="0" smtClean="0">
              <a:ln>
                <a:solidFill>
                  <a:schemeClr val="accent2">
                    <a:lumMod val="50000"/>
                    <a:alpha val="83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i="1" dirty="0">
              <a:ln>
                <a:solidFill>
                  <a:schemeClr val="accent2">
                    <a:lumMod val="50000"/>
                    <a:alpha val="83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752600"/>
            <a:ext cx="43434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произведение, оказавшее огромное влияние на современников художника, и на все последующие поколения русских людей. Он жив, открыт, величествен, и одновременно в нем ощущается мягкость соответственно славянскому типу, он имеет некрупные черты лица, обрамленного русой шелковистой бородкой. Цветовую гамму составляют золотистые, разных оттенков охры лика, темноватая легкая лазурь </a:t>
            </a:r>
            <a:r>
              <a:rPr lang="ru-RU" sz="1400" b="1" i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гиматия</a:t>
            </a:r>
            <a:r>
              <a:rPr lang="ru-RU" sz="1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(на одежде). Выражение лица в сочетании с цветовой гаммой создает впечатление мудрого спокойствия. Живопись на поверхности доски сохранилась плохо, осталась только часть с изображением лица Спаса. Но все уцелевшее так великолепно, что это произведение, бесспорно, является одним из шедевров древнерусского искусства. Благородная простота образа «Спаса» и его монументальный характер - типические особенности стиля Рублева.</a:t>
            </a:r>
            <a:endParaRPr lang="ru-RU" sz="14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914400"/>
            <a:ext cx="2747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Чин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Деисусный.</a:t>
            </a:r>
            <a:endParaRPr lang="ru-RU" sz="28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" y="304800"/>
            <a:ext cx="4114800" cy="621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43400" y="22860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Архангел Михаил из деисусного чина, 1414</a:t>
            </a:r>
            <a:endParaRPr lang="ru-RU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3400" y="60960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Сохранившийся в </a:t>
            </a:r>
            <a:r>
              <a:rPr lang="ru-RU" sz="1600" dirty="0" err="1" smtClean="0"/>
              <a:t>Звенигородском</a:t>
            </a:r>
            <a:r>
              <a:rPr lang="ru-RU" sz="1600" dirty="0" smtClean="0"/>
              <a:t> чине «Архангел Михаил» характерен для </a:t>
            </a:r>
            <a:r>
              <a:rPr lang="ru-RU" sz="1600" dirty="0" err="1" smtClean="0"/>
              <a:t>рублевских</a:t>
            </a:r>
            <a:r>
              <a:rPr lang="ru-RU" sz="1600" dirty="0" smtClean="0"/>
              <a:t> произведений. Голова ангела склонена, в его облике задумчивость и спокойствие. Черты лица намечены легкими линиями, глаза светлые. Замечательна красочная гамма этого произведения. В ней редкостное сочетание красок, свойственное подлинно развитому искусству живописи Рублева: </a:t>
            </a:r>
            <a:r>
              <a:rPr lang="ru-RU" sz="1600" dirty="0" err="1" smtClean="0"/>
              <a:t>розовых</a:t>
            </a:r>
            <a:r>
              <a:rPr lang="ru-RU" sz="1600" dirty="0" smtClean="0"/>
              <a:t> и желтых, </a:t>
            </a:r>
            <a:r>
              <a:rPr lang="ru-RU" sz="1600" dirty="0" err="1" smtClean="0"/>
              <a:t>голубых</a:t>
            </a:r>
            <a:r>
              <a:rPr lang="ru-RU" sz="1600" dirty="0" smtClean="0"/>
              <a:t> и золотистых — все дано в тончайших оттенках. К сожалению, давно стерлось широкое золотое с камнями оплечье, спускавшееся на грудь архангела, которое некогда придавало торжественность образу. Задушевность выгодно отличает его от холодноватых образов в византийском чине Высоцкого монастыря. Глубина содержания, богатство красочной гаммы, тональная разработка красок и употребление новых оригинальных оттенков, изящество и выразительность рисунка, певучесть линий были достижениями Андрея Рублева и получили особое развитие в его творчестве. </a:t>
            </a:r>
            <a:endParaRPr lang="ru-R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8200" y="152400"/>
            <a:ext cx="4343400" cy="661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2400" y="1524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Апостол Павел из деисусного чина, 1410-е. ГТГ.</a:t>
            </a:r>
            <a:endParaRPr lang="ru-RU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990600"/>
            <a:ext cx="4572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 Смягченный сероватой дымкой, в легких </a:t>
            </a:r>
            <a:r>
              <a:rPr lang="ru-RU" sz="1400" dirty="0" err="1" smtClean="0"/>
              <a:t>голубых</a:t>
            </a:r>
            <a:r>
              <a:rPr lang="ru-RU" sz="1400" dirty="0" smtClean="0"/>
              <a:t> и серо-лиловых тонах, облик Павла полон добродушия и силы. Рублев рисует тихого сосредоточенного человека, мягкого темперамента, физически сильного. В этом образе, носящем монументальный характер, выражено поэтическое, лирическое начало. Интересно сравнить образ Павла с более ранним византийским его изображением из уже упоминавшегося поясного </a:t>
            </a:r>
            <a:r>
              <a:rPr lang="ru-RU" sz="1400" dirty="0" err="1" smtClean="0"/>
              <a:t>деисусного</a:t>
            </a:r>
            <a:r>
              <a:rPr lang="ru-RU" sz="1400" dirty="0" smtClean="0"/>
              <a:t> чина, привезенного до 1387 года в Высоцкий монастырь города Серпухова. Так же как в чине Рублева, большая фигура Павла обращена влево, ко византийский художник придает ему иной характер. Он изображает человека восточного типа с темными, почти черными волосами, резко контрастирующими с бледным тоном лица и ярко-красными губами. В его облике чувствуется крутой нрав и горячность, что несвойственно Рублевскому Павлу. Колорит темнее и тяжелее. В ту эпоху образы византийской живописи приобрели более смягченный характер, чем прежде. Однако в них не проявилось той мягкости, сердечности и задушевности, начало которым положил Андрей Рублев. Византийский чин из Высоцкого монастыря проникнут официальной торжественностью. </a:t>
            </a:r>
            <a:endParaRPr lang="ru-RU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</TotalTime>
  <Words>2443</Words>
  <Application>Microsoft Office PowerPoint</Application>
  <PresentationFormat>Экран (4:3)</PresentationFormat>
  <Paragraphs>77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Андрей Рублёв</vt:lpstr>
      <vt:lpstr>Хронология жизни и творчества Андрея Рублева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Андрей Рублев почитается как один из великих русских святых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Андрей Рублёв</dc:title>
  <dc:creator>Dima</dc:creator>
  <cp:lastModifiedBy>123</cp:lastModifiedBy>
  <cp:revision>120</cp:revision>
  <dcterms:modified xsi:type="dcterms:W3CDTF">2015-09-25T10:55:36Z</dcterms:modified>
</cp:coreProperties>
</file>