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6" r:id="rId3"/>
    <p:sldId id="277" r:id="rId4"/>
    <p:sldId id="279" r:id="rId5"/>
    <p:sldId id="280" r:id="rId6"/>
    <p:sldId id="281" r:id="rId7"/>
    <p:sldId id="282" r:id="rId8"/>
    <p:sldId id="283" r:id="rId9"/>
    <p:sldId id="284" r:id="rId10"/>
    <p:sldId id="285"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p:cViewPr varScale="1">
        <p:scale>
          <a:sx n="78" d="100"/>
          <a:sy n="78" d="100"/>
        </p:scale>
        <p:origin x="-114" y="-696"/>
      </p:cViewPr>
      <p:guideLst>
        <p:guide orient="horz" pos="2160"/>
        <p:guide pos="3840"/>
      </p:guideLst>
    </p:cSldViewPr>
  </p:slideViewPr>
  <p:notesTextViewPr>
    <p:cViewPr>
      <p:scale>
        <a:sx n="1" d="1"/>
        <a:sy n="1" d="1"/>
      </p:scale>
      <p:origin x="0" y="0"/>
    </p:cViewPr>
  </p:notesTextViewPr>
  <p:notesViewPr>
    <p:cSldViewPr showGuides="1">
      <p:cViewPr varScale="1">
        <p:scale>
          <a:sx n="83" d="100"/>
          <a:sy n="83" d="100"/>
        </p:scale>
        <p:origin x="119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ru-RU" smtClean="0"/>
              <a:pPr/>
              <a:t>25.09.2015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lang="ru-RU" smtClean="0"/>
              <a:pPr/>
              <a:t>‹#›</a:t>
            </a:fld>
            <a:endParaRPr lang="ru-RU" dirty="0"/>
          </a:p>
        </p:txBody>
      </p:sp>
    </p:spTree>
    <p:extLst>
      <p:ext uri="{BB962C8B-B14F-4D97-AF65-F5344CB8AC3E}">
        <p14:creationId xmlns:p14="http://schemas.microsoft.com/office/powerpoint/2010/main" xmlns=""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ru-RU" smtClean="0"/>
              <a:pPr/>
              <a:t>25.09.2015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lang="ru-RU" smtClean="0"/>
              <a:pPr/>
              <a:t>‹#›</a:t>
            </a:fld>
            <a:endParaRPr lang="ru-RU" dirty="0"/>
          </a:p>
        </p:txBody>
      </p:sp>
    </p:spTree>
    <p:extLst>
      <p:ext uri="{BB962C8B-B14F-4D97-AF65-F5344CB8AC3E}">
        <p14:creationId xmlns:p14="http://schemas.microsoft.com/office/powerpoint/2010/main" xmlns=""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bwMode="gray">
          <a:xfrm>
            <a:off x="-1588"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userDrawn="1"/>
        </p:nvSpPr>
        <p:spPr bwMode="black">
          <a:xfrm>
            <a:off x="-1588"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457199"/>
            <a:ext cx="1943100" cy="5638801"/>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4000" y="457199"/>
            <a:ext cx="7048500" cy="56388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7048" y="457200"/>
            <a:ext cx="9144000" cy="1143000"/>
          </a:xfrm>
        </p:spPr>
        <p:txBody>
          <a:bodyPr/>
          <a:lstStyle/>
          <a:p>
            <a:r>
              <a:rPr lang="ru-RU" smtClean="0"/>
              <a:t>Образец заголовка</a:t>
            </a:r>
            <a:endParaRPr lang="ru-RU" dirty="0"/>
          </a:p>
        </p:txBody>
      </p:sp>
      <p:sp>
        <p:nvSpPr>
          <p:cNvPr id="3" name="Текст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2587" y="1600200"/>
            <a:ext cx="3122613" cy="1828800"/>
          </a:xfrm>
        </p:spPr>
        <p:txBody>
          <a:bodyPr anchor="b">
            <a:normAutofit/>
          </a:bodyPr>
          <a:lstStyle>
            <a:lvl1pPr>
              <a:defRPr sz="3400"/>
            </a:lvl1pPr>
          </a:lstStyle>
          <a:p>
            <a:r>
              <a:rPr lang="ru-RU" smtClean="0"/>
              <a:t>Образец заголовка</a:t>
            </a:r>
            <a:endParaRPr lang="ru-RU" dirty="0"/>
          </a:p>
        </p:txBody>
      </p:sp>
      <p:sp>
        <p:nvSpPr>
          <p:cNvPr id="3" name="Объект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2" name="Заголовок 1"/>
          <p:cNvSpPr>
            <a:spLocks noGrp="1"/>
          </p:cNvSpPr>
          <p:nvPr>
            <p:ph type="title"/>
          </p:nvPr>
        </p:nvSpPr>
        <p:spPr>
          <a:xfrm>
            <a:off x="7997952" y="1600200"/>
            <a:ext cx="3127248" cy="1828800"/>
          </a:xfrm>
        </p:spPr>
        <p:txBody>
          <a:bodyPr anchor="b">
            <a:normAutofit/>
          </a:bodyPr>
          <a:lstStyle>
            <a:lvl1pPr>
              <a:defRPr sz="3400"/>
            </a:lvl1pPr>
          </a:lstStyle>
          <a:p>
            <a:r>
              <a:rPr lang="ru-RU" smtClean="0"/>
              <a:t>Образец заголовка</a:t>
            </a:r>
            <a:endParaRPr lang="ru-RU" dirty="0"/>
          </a:p>
        </p:txBody>
      </p:sp>
      <p:sp>
        <p:nvSpPr>
          <p:cNvPr id="3" name="Рисунок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C0096-1860-4642-9CD2-0079EA5E7CD1}" type="datetimeFigureOut">
              <a:rPr lang="ru-RU" smtClean="0"/>
              <a:pPr/>
              <a:t>25.09.2015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37CC0096-1860-4642-9CD2-0079EA5E7CD1}" type="datetimeFigureOut">
              <a:rPr lang="ru-RU" smtClean="0"/>
              <a:pPr/>
              <a:t>25.09.2015</a:t>
            </a:fld>
            <a:endParaRPr lang="ru-RU" dirty="0"/>
          </a:p>
        </p:txBody>
      </p:sp>
      <p:sp>
        <p:nvSpPr>
          <p:cNvPr id="5" name="Нижний колонтитул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800">
                <a:solidFill>
                  <a:schemeClr val="tx1">
                    <a:lumMod val="85000"/>
                  </a:schemeClr>
                </a:solidFill>
              </a:defRPr>
            </a:lvl1pPr>
          </a:lstStyle>
          <a:p>
            <a:endParaRPr lang="ru-RU" dirty="0"/>
          </a:p>
        </p:txBody>
      </p:sp>
      <p:sp>
        <p:nvSpPr>
          <p:cNvPr id="6" name="Номер слайда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orient="horz" pos="1008">
          <p15:clr>
            <a:srgbClr val="F26B43"/>
          </p15:clr>
        </p15:guide>
        <p15:guide id="4" orient="horz" pos="1152">
          <p15:clr>
            <a:srgbClr val="F26B43"/>
          </p15:clr>
        </p15:guide>
        <p15:guide id="5" orient="horz" pos="3840">
          <p15:clr>
            <a:srgbClr val="F26B43"/>
          </p15:clr>
        </p15:guide>
        <p15:guide id="6" orient="horz" pos="288">
          <p15:clr>
            <a:srgbClr val="F26B43"/>
          </p15:clr>
        </p15:guide>
        <p15:guide id="7" pos="6720">
          <p15:clr>
            <a:srgbClr val="F26B43"/>
          </p15:clr>
        </p15:guide>
        <p15:guide id="8" pos="960">
          <p15:clr>
            <a:srgbClr val="F26B43"/>
          </p15:clr>
        </p15:guide>
        <p15:guide id="9" pos="672">
          <p15:clr>
            <a:srgbClr val="F26B43"/>
          </p15:clr>
        </p15:guide>
        <p15:guide id="10" pos="7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4%D1%80%D0%B5%D0%B2%D0%BD%D0%B5%D0%B3%D1%80%D0%B5%D1%87%D0%B5%D1%81%D0%BA%D0%B8%D0%B9_%D1%8F%D0%B7%D1%8B%D0%BA"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Автомобили:</a:t>
            </a:r>
            <a:endParaRPr lang="ru-RU" dirty="0"/>
          </a:p>
        </p:txBody>
      </p:sp>
      <p:sp>
        <p:nvSpPr>
          <p:cNvPr id="3" name="Подзаголовок 2"/>
          <p:cNvSpPr>
            <a:spLocks noGrp="1"/>
          </p:cNvSpPr>
          <p:nvPr>
            <p:ph type="subTitle" idx="1"/>
          </p:nvPr>
        </p:nvSpPr>
        <p:spPr/>
        <p:txBody>
          <a:bodyPr/>
          <a:lstStyle/>
          <a:p>
            <a:r>
              <a:rPr lang="ru-RU" dirty="0" smtClean="0"/>
              <a:t>Вчера, Сегодня, Завтра</a:t>
            </a:r>
            <a:endParaRPr lang="ru-RU" dirty="0"/>
          </a:p>
        </p:txBody>
      </p:sp>
    </p:spTree>
    <p:extLst>
      <p:ext uri="{BB962C8B-B14F-4D97-AF65-F5344CB8AC3E}">
        <p14:creationId xmlns:p14="http://schemas.microsoft.com/office/powerpoint/2010/main" xmlns="" val="242453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19536" y="1839192"/>
            <a:ext cx="8495928" cy="4902175"/>
          </a:xfrm>
        </p:spPr>
        <p:txBody>
          <a:bodyPr anchor="t">
            <a:normAutofit/>
          </a:bodyPr>
          <a:lstStyle/>
          <a:p>
            <a:r>
              <a:rPr lang="ru-RU" sz="1200" i="1" dirty="0" smtClean="0">
                <a:solidFill>
                  <a:schemeClr val="accent2">
                    <a:lumMod val="60000"/>
                    <a:lumOff val="40000"/>
                  </a:schemeClr>
                </a:solidFill>
              </a:rPr>
              <a:t>1.Электрический </a:t>
            </a:r>
            <a:r>
              <a:rPr lang="ru-RU" sz="1200" i="1" dirty="0">
                <a:solidFill>
                  <a:schemeClr val="accent2">
                    <a:lumMod val="60000"/>
                    <a:lumOff val="40000"/>
                  </a:schemeClr>
                </a:solidFill>
              </a:rPr>
              <a:t>двигатель </a:t>
            </a:r>
            <a:r>
              <a:rPr lang="ru-RU" sz="1200" i="1" dirty="0"/>
              <a:t>– будет малых размеров и будет питаться от обычной электрической розетки. Водородный двигатель – в будущем производство водорода будет дешевым, а значит выгодным большинству автомобилистов.</a:t>
            </a:r>
            <a:br>
              <a:rPr lang="ru-RU" sz="1200" i="1" dirty="0"/>
            </a:br>
            <a:r>
              <a:rPr lang="ru-RU" sz="1200" i="1" dirty="0" smtClean="0">
                <a:solidFill>
                  <a:schemeClr val="accent2">
                    <a:lumMod val="60000"/>
                    <a:lumOff val="40000"/>
                  </a:schemeClr>
                </a:solidFill>
              </a:rPr>
              <a:t>2.Водородный </a:t>
            </a:r>
            <a:r>
              <a:rPr lang="ru-RU" sz="1200" i="1" dirty="0">
                <a:solidFill>
                  <a:schemeClr val="accent2">
                    <a:lumMod val="60000"/>
                    <a:lumOff val="40000"/>
                  </a:schemeClr>
                </a:solidFill>
              </a:rPr>
              <a:t>двигатель </a:t>
            </a:r>
            <a:r>
              <a:rPr lang="ru-RU" sz="1200" i="1" dirty="0"/>
              <a:t>– в будущем производство водорода будет дешевым, а значит выгодным большинству автомобилистов</a:t>
            </a:r>
            <a:r>
              <a:rPr lang="ru-RU" sz="1200" i="1" dirty="0" smtClean="0"/>
              <a:t>.</a:t>
            </a:r>
            <a:br>
              <a:rPr lang="ru-RU" sz="1200" i="1" dirty="0" smtClean="0"/>
            </a:br>
            <a:r>
              <a:rPr lang="ru-RU" sz="1200" dirty="0"/>
              <a:t>Про двигатель, можно ещё сказать, что он будет экономичен, </a:t>
            </a:r>
            <a:r>
              <a:rPr lang="ru-RU" sz="1200" dirty="0" err="1"/>
              <a:t>экологичен</a:t>
            </a:r>
            <a:r>
              <a:rPr lang="ru-RU" sz="1200" dirty="0"/>
              <a:t> и достаточно мощным. </a:t>
            </a:r>
            <a:r>
              <a:rPr lang="ru-RU" sz="1200" dirty="0" smtClean="0"/>
              <a:t>Возможно </a:t>
            </a:r>
            <a:r>
              <a:rPr lang="ru-RU" sz="1200" b="1" i="1" dirty="0" smtClean="0">
                <a:solidFill>
                  <a:schemeClr val="accent2">
                    <a:lumMod val="60000"/>
                    <a:lumOff val="40000"/>
                  </a:schemeClr>
                </a:solidFill>
              </a:rPr>
              <a:t>не </a:t>
            </a:r>
            <a:r>
              <a:rPr lang="ru-RU" sz="1200" b="1" i="1" dirty="0">
                <a:solidFill>
                  <a:schemeClr val="accent2">
                    <a:lumMod val="60000"/>
                    <a:lumOff val="40000"/>
                  </a:schemeClr>
                </a:solidFill>
              </a:rPr>
              <a:t>будет такого понятия как поршневой двигатель внутреннего сгорания</a:t>
            </a:r>
            <a:r>
              <a:rPr lang="ru-RU" sz="1200" dirty="0"/>
              <a:t>, а вместо него будет совершенно иной тип мотора. Можно даже предполагать, что двигатель в будущем исчезнет совсем, а вместо него появится другой тип энергии, например энергия солнца или ветра. Это, если предполагать что в будущем будет стремление к </a:t>
            </a:r>
            <a:r>
              <a:rPr lang="ru-RU" sz="1200" dirty="0" err="1"/>
              <a:t>экологичности</a:t>
            </a:r>
            <a:r>
              <a:rPr lang="ru-RU" sz="1200" dirty="0"/>
              <a:t> и автомобиль будет все ближе к природа. Так что ни о каком химическом источнике энергии не может идти речь</a:t>
            </a:r>
            <a:r>
              <a:rPr lang="ru-RU" sz="1200" dirty="0" smtClean="0"/>
              <a:t>.</a:t>
            </a:r>
            <a:br>
              <a:rPr lang="ru-RU" sz="1200" dirty="0" smtClean="0"/>
            </a:br>
            <a:r>
              <a:rPr lang="ru-RU" sz="1200" dirty="0"/>
              <a:t>В будущем, у водителя появится большое количество электронных помощников. Вообще в автомобиле не останется почти механических частей – всё заменит электроника. Она будет следить за автомобилем и за водителем, а также за дорожной ситуацией. В будущем – у электроники будет больше прав в управлении, чем у водителя, а может и в далеком будущем она и вовсе заменит человека. Тогда человеку только предстоит задать маршрут, а автомобиль сам его довезет до места назначения</a:t>
            </a:r>
            <a:r>
              <a:rPr lang="ru-RU" sz="1200" dirty="0" smtClean="0"/>
              <a:t>.</a:t>
            </a:r>
            <a:br>
              <a:rPr lang="ru-RU" sz="1200" dirty="0" smtClean="0"/>
            </a:br>
            <a:r>
              <a:rPr lang="ru-RU" sz="1200" dirty="0" smtClean="0"/>
              <a:t/>
            </a:r>
            <a:br>
              <a:rPr lang="ru-RU" sz="1200" dirty="0" smtClean="0"/>
            </a:br>
            <a:r>
              <a:rPr lang="ru-RU" sz="1200" b="1" i="1" dirty="0">
                <a:solidFill>
                  <a:schemeClr val="accent2">
                    <a:lumMod val="60000"/>
                    <a:lumOff val="40000"/>
                  </a:schemeClr>
                </a:solidFill>
              </a:rPr>
              <a:t>Дизайн автомобиля</a:t>
            </a:r>
            <a:r>
              <a:rPr lang="ru-RU" sz="1200" dirty="0"/>
              <a:t> претерпит ряд существенных изменений. Будет актуален “подвижный дизайн”, когда вид автомобиля будет преобразоваться в зависимости от конкретной ситуации. В будущем автомобиль разделятся на два вида: городской автомобиль для ежедневных поездок и спортивный автомобиль на выходные</a:t>
            </a:r>
            <a:r>
              <a:rPr lang="ru-RU" sz="1200" dirty="0" smtClean="0"/>
              <a:t>.</a:t>
            </a:r>
            <a:br>
              <a:rPr lang="ru-RU" sz="1200" dirty="0" smtClean="0"/>
            </a:br>
            <a:r>
              <a:rPr lang="ru-RU" sz="1200" dirty="0" smtClean="0"/>
              <a:t/>
            </a:r>
            <a:br>
              <a:rPr lang="ru-RU" sz="1200" dirty="0" smtClean="0"/>
            </a:br>
            <a:r>
              <a:rPr lang="ru-RU" sz="1200" dirty="0" smtClean="0"/>
              <a:t>Городской </a:t>
            </a:r>
            <a:r>
              <a:rPr lang="ru-RU" sz="1200" dirty="0"/>
              <a:t>автомобиль будет предназначен для поездок по городу, из-за этого будет иметь компактные формы, и будет экономичным. Главное </a:t>
            </a:r>
            <a:r>
              <a:rPr lang="ru-RU" sz="1200" b="1" i="1" dirty="0">
                <a:solidFill>
                  <a:schemeClr val="accent2">
                    <a:lumMod val="60000"/>
                    <a:lumOff val="40000"/>
                  </a:schemeClr>
                </a:solidFill>
              </a:rPr>
              <a:t>его достоинство - это малые габариты, чтобы занимал меньше места на дороге</a:t>
            </a:r>
            <a:r>
              <a:rPr lang="ru-RU" sz="1200" dirty="0"/>
              <a:t> и возможность управления без помощи водителя. Если всё сложиться удачно, то в будущем мы увидим автоматическую систему управления автомобилем, которая уже сейчас существует, но не возможна из-за ряда законодательных мер. Водителю останется указать конечную точку поездки и автомобиль сам вас отвезет в нужное место и сам припаркуется.</a:t>
            </a:r>
            <a:br>
              <a:rPr lang="ru-RU" sz="1200" dirty="0"/>
            </a:br>
            <a:endParaRPr lang="ru-RU" sz="1200" dirty="0"/>
          </a:p>
        </p:txBody>
      </p:sp>
      <p:sp>
        <p:nvSpPr>
          <p:cNvPr id="17" name="Текст 16"/>
          <p:cNvSpPr>
            <a:spLocks noGrp="1"/>
          </p:cNvSpPr>
          <p:nvPr>
            <p:ph type="body" idx="1"/>
          </p:nvPr>
        </p:nvSpPr>
        <p:spPr>
          <a:xfrm>
            <a:off x="1271464" y="332656"/>
            <a:ext cx="9144000" cy="1506537"/>
          </a:xfrm>
        </p:spPr>
        <p:txBody>
          <a:bodyPr>
            <a:normAutofit/>
          </a:bodyPr>
          <a:lstStyle/>
          <a:p>
            <a:pPr algn="ctr"/>
            <a:r>
              <a:rPr lang="ru-RU" sz="3600" dirty="0" smtClean="0"/>
              <a:t>А каким же будет автомобиль будущего?</a:t>
            </a:r>
            <a:endParaRPr lang="ru-RU" sz="3600" dirty="0"/>
          </a:p>
        </p:txBody>
      </p:sp>
    </p:spTree>
    <p:extLst>
      <p:ext uri="{BB962C8B-B14F-4D97-AF65-F5344CB8AC3E}">
        <p14:creationId xmlns:p14="http://schemas.microsoft.com/office/powerpoint/2010/main" xmlns="" val="17617671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Автомобиль:</a:t>
            </a:r>
            <a:endParaRPr lang="ru-RU" dirty="0"/>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760413" y="859929"/>
            <a:ext cx="6400800" cy="5138142"/>
          </a:xfrm>
        </p:spPr>
      </p:pic>
      <p:sp>
        <p:nvSpPr>
          <p:cNvPr id="4" name="Текст 3"/>
          <p:cNvSpPr>
            <a:spLocks noGrp="1"/>
          </p:cNvSpPr>
          <p:nvPr>
            <p:ph type="body" sz="half" idx="2"/>
          </p:nvPr>
        </p:nvSpPr>
        <p:spPr/>
        <p:txBody>
          <a:bodyPr>
            <a:normAutofit fontScale="92500"/>
          </a:bodyPr>
          <a:lstStyle/>
          <a:p>
            <a:r>
              <a:rPr lang="ru-RU" b="1" dirty="0" err="1"/>
              <a:t>Автомоби́ль</a:t>
            </a:r>
            <a:r>
              <a:rPr lang="ru-RU" dirty="0"/>
              <a:t> (от </a:t>
            </a:r>
            <a:r>
              <a:rPr lang="ru-RU" dirty="0">
                <a:hlinkClick r:id="rId3" tooltip="Древнегреческий язык"/>
              </a:rPr>
              <a:t>др.-греч.</a:t>
            </a:r>
            <a:r>
              <a:rPr lang="ru-RU" dirty="0"/>
              <a:t> α</a:t>
            </a:r>
            <a:r>
              <a:rPr lang="ru-RU" dirty="0" err="1"/>
              <a:t>ὐτο</a:t>
            </a:r>
            <a:r>
              <a:rPr lang="ru-RU" dirty="0"/>
              <a:t> — </a:t>
            </a:r>
            <a:r>
              <a:rPr lang="ru-RU" i="1" dirty="0"/>
              <a:t>сам</a:t>
            </a:r>
            <a:r>
              <a:rPr lang="ru-RU" dirty="0"/>
              <a:t> и </a:t>
            </a:r>
            <a:r>
              <a:rPr lang="ru-RU" dirty="0" smtClean="0"/>
              <a:t>лат.</a:t>
            </a:r>
            <a:r>
              <a:rPr lang="ru-RU" dirty="0"/>
              <a:t> </a:t>
            </a:r>
            <a:r>
              <a:rPr lang="ru-RU" i="1" dirty="0" err="1"/>
              <a:t>mobilis</a:t>
            </a:r>
            <a:r>
              <a:rPr lang="ru-RU" dirty="0"/>
              <a:t> — </a:t>
            </a:r>
            <a:r>
              <a:rPr lang="ru-RU" i="1" dirty="0"/>
              <a:t>движущийся</a:t>
            </a:r>
            <a:r>
              <a:rPr lang="ru-RU" dirty="0"/>
              <a:t>), </a:t>
            </a:r>
            <a:r>
              <a:rPr lang="ru-RU" b="1" dirty="0"/>
              <a:t>автотранспортное средство</a:t>
            </a:r>
            <a:r>
              <a:rPr lang="ru-RU" dirty="0"/>
              <a:t>, в совокупности авто-техника, автотранспорт — моторное </a:t>
            </a:r>
            <a:r>
              <a:rPr lang="ru-RU" dirty="0" smtClean="0"/>
              <a:t>безрельсовое</a:t>
            </a:r>
            <a:r>
              <a:rPr lang="ru-RU" dirty="0"/>
              <a:t> дорожное </a:t>
            </a:r>
            <a:r>
              <a:rPr lang="ru-RU" dirty="0" smtClean="0"/>
              <a:t>транспортное </a:t>
            </a:r>
            <a:r>
              <a:rPr lang="ru-RU" i="1" dirty="0" smtClean="0"/>
              <a:t>средство</a:t>
            </a:r>
            <a:r>
              <a:rPr lang="ru-RU" dirty="0"/>
              <a:t> минимум </a:t>
            </a:r>
            <a:r>
              <a:rPr lang="ru-RU" dirty="0" smtClean="0"/>
              <a:t>с 3 колесами.</a:t>
            </a:r>
            <a:endParaRPr lang="ru-RU" dirty="0"/>
          </a:p>
        </p:txBody>
      </p:sp>
    </p:spTree>
    <p:extLst>
      <p:ext uri="{BB962C8B-B14F-4D97-AF65-F5344CB8AC3E}">
        <p14:creationId xmlns:p14="http://schemas.microsoft.com/office/powerpoint/2010/main" xmlns="" val="261266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создания автомобиля:</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rcRect/>
          <a:stretch>
            <a:fillRect/>
          </a:stretch>
        </p:blipFill>
        <p:spPr/>
      </p:pic>
      <p:sp>
        <p:nvSpPr>
          <p:cNvPr id="4" name="Текст 3"/>
          <p:cNvSpPr>
            <a:spLocks noGrp="1"/>
          </p:cNvSpPr>
          <p:nvPr>
            <p:ph type="body" sz="half" idx="2"/>
          </p:nvPr>
        </p:nvSpPr>
        <p:spPr>
          <a:xfrm>
            <a:off x="7997952" y="3429000"/>
            <a:ext cx="3426640" cy="3096344"/>
          </a:xfrm>
        </p:spPr>
        <p:txBody>
          <a:bodyPr>
            <a:normAutofit/>
          </a:bodyPr>
          <a:lstStyle/>
          <a:p>
            <a:r>
              <a:rPr lang="ru-RU" sz="1800" b="1" i="1" dirty="0">
                <a:solidFill>
                  <a:schemeClr val="accent2">
                    <a:lumMod val="60000"/>
                    <a:lumOff val="40000"/>
                  </a:schemeClr>
                </a:solidFill>
              </a:rPr>
              <a:t>Первый в мире</a:t>
            </a:r>
          </a:p>
          <a:p>
            <a:r>
              <a:rPr lang="ru-RU" sz="1800" dirty="0"/>
              <a:t>В 1886 году произошел поистине переломный момент в истории автомобилестроения. Немецкий инженер </a:t>
            </a:r>
            <a:r>
              <a:rPr lang="ru-RU" sz="1800" b="1" dirty="0">
                <a:solidFill>
                  <a:schemeClr val="accent2">
                    <a:lumMod val="60000"/>
                    <a:lumOff val="40000"/>
                  </a:schemeClr>
                </a:solidFill>
              </a:rPr>
              <a:t>Карл </a:t>
            </a:r>
            <a:r>
              <a:rPr lang="ru-RU" sz="1800" b="1" dirty="0" err="1">
                <a:solidFill>
                  <a:schemeClr val="accent2">
                    <a:lumMod val="60000"/>
                    <a:lumOff val="40000"/>
                  </a:schemeClr>
                </a:solidFill>
              </a:rPr>
              <a:t>Бенц</a:t>
            </a:r>
            <a:r>
              <a:rPr lang="ru-RU" sz="1800" dirty="0">
                <a:solidFill>
                  <a:schemeClr val="accent2">
                    <a:lumMod val="60000"/>
                    <a:lumOff val="40000"/>
                  </a:schemeClr>
                </a:solidFill>
              </a:rPr>
              <a:t> </a:t>
            </a:r>
            <a:r>
              <a:rPr lang="ru-RU" sz="1800" dirty="0"/>
              <a:t>получил патент №37435 на свое изобретение - самодвижущийся экипаж с бензиновым мотором. Этот год и считается годом </a:t>
            </a:r>
            <a:r>
              <a:rPr lang="ru-RU" sz="1800" b="1" dirty="0">
                <a:solidFill>
                  <a:schemeClr val="accent2">
                    <a:lumMod val="60000"/>
                    <a:lumOff val="40000"/>
                  </a:schemeClr>
                </a:solidFill>
              </a:rPr>
              <a:t>создания первого автомобиля в мире</a:t>
            </a:r>
            <a:r>
              <a:rPr lang="ru-RU" sz="1800" dirty="0">
                <a:solidFill>
                  <a:schemeClr val="accent2">
                    <a:lumMod val="60000"/>
                    <a:lumOff val="40000"/>
                  </a:schemeClr>
                </a:solidFill>
              </a:rPr>
              <a:t>.</a:t>
            </a:r>
          </a:p>
          <a:p>
            <a:endParaRPr lang="ru-RU" dirty="0"/>
          </a:p>
        </p:txBody>
      </p:sp>
    </p:spTree>
    <p:extLst>
      <p:ext uri="{BB962C8B-B14F-4D97-AF65-F5344CB8AC3E}">
        <p14:creationId xmlns:p14="http://schemas.microsoft.com/office/powerpoint/2010/main" xmlns="" val="20680368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548680"/>
            <a:ext cx="9468544" cy="4023320"/>
          </a:xfrm>
        </p:spPr>
        <p:txBody>
          <a:bodyPr anchor="t">
            <a:normAutofit/>
          </a:bodyPr>
          <a:lstStyle/>
          <a:p>
            <a:pPr algn="ctr"/>
            <a:r>
              <a:rPr lang="ru-RU" sz="2000" dirty="0"/>
              <a:t>Творение </a:t>
            </a:r>
            <a:r>
              <a:rPr lang="ru-RU" sz="2000" dirty="0" err="1"/>
              <a:t>Бенца</a:t>
            </a:r>
            <a:r>
              <a:rPr lang="ru-RU" sz="2000" dirty="0"/>
              <a:t> представляло собой трехколесный самодвижущийся экипаж, рассчитанный на двух человек и оборудованный четырехтактным бензиновым мотором с водяным охлаждением</a:t>
            </a:r>
            <a:r>
              <a:rPr lang="ru-RU" sz="2000" dirty="0" smtClean="0"/>
              <a:t>.</a:t>
            </a:r>
            <a:r>
              <a:rPr lang="ru-RU" sz="2000" dirty="0"/>
              <a:t> Двигатель мощностью 0,9 </a:t>
            </a:r>
            <a:r>
              <a:rPr lang="ru-RU" sz="2000" dirty="0" err="1"/>
              <a:t>л.с</a:t>
            </a:r>
            <a:r>
              <a:rPr lang="ru-RU" sz="2000" dirty="0"/>
              <a:t>. располагался горизонтально над осью задних колес, которые приводились в движение посредством одной ременной и двух цепных передач. Источником питания для системы зажигания служила гальваническая батарея. Горизонтально под двигателем располагался маховик, который служил для запуска двигателя и создания равномерного вращения. Рамой автомобилю служила конструкция из спаянных между собой металлических трубок. Максимальная скорость движения первого автомобиля в мире составляла всего-навсего 16 км/ч.</a:t>
            </a:r>
          </a:p>
        </p:txBody>
      </p:sp>
    </p:spTree>
    <p:extLst>
      <p:ext uri="{BB962C8B-B14F-4D97-AF65-F5344CB8AC3E}">
        <p14:creationId xmlns:p14="http://schemas.microsoft.com/office/powerpoint/2010/main" xmlns="" val="2354277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i="1" dirty="0"/>
              <a:t>Что ни делается - все к лучшему</a:t>
            </a:r>
            <a:endParaRPr lang="ru-RU" dirty="0"/>
          </a:p>
        </p:txBody>
      </p:sp>
      <p:pic>
        <p:nvPicPr>
          <p:cNvPr id="7" name="Объект 6"/>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1271464" y="2617787"/>
            <a:ext cx="4000500" cy="2686050"/>
          </a:xfrm>
        </p:spPr>
      </p:pic>
      <p:sp>
        <p:nvSpPr>
          <p:cNvPr id="6" name="Объект 5"/>
          <p:cNvSpPr>
            <a:spLocks noGrp="1"/>
          </p:cNvSpPr>
          <p:nvPr>
            <p:ph sz="half" idx="2"/>
          </p:nvPr>
        </p:nvSpPr>
        <p:spPr/>
        <p:txBody>
          <a:bodyPr>
            <a:normAutofit fontScale="77500" lnSpcReduction="20000"/>
          </a:bodyPr>
          <a:lstStyle/>
          <a:p>
            <a:r>
              <a:rPr lang="ru-RU" dirty="0"/>
              <a:t>В 1893 году свет увидел новый четырехколесный автомобиль, оснащенный только что запатентованной шкворневой системой поворота управляемых колес. Двухместный экипаж с полностью закрытым моторным отсеком и двигателем мощностью около 3 </a:t>
            </a:r>
            <a:r>
              <a:rPr lang="ru-RU" dirty="0" err="1"/>
              <a:t>л.с</a:t>
            </a:r>
            <a:r>
              <a:rPr lang="ru-RU" dirty="0"/>
              <a:t>. - любимое творение </a:t>
            </a:r>
            <a:r>
              <a:rPr lang="ru-RU" dirty="0" err="1"/>
              <a:t>Бенца</a:t>
            </a:r>
            <a:r>
              <a:rPr lang="ru-RU" dirty="0"/>
              <a:t> - получил имя «Виктория», что значит «победа».</a:t>
            </a:r>
          </a:p>
          <a:p>
            <a:r>
              <a:rPr lang="ru-RU" dirty="0"/>
              <a:t>После выпуска этой модели дела фирмы пошли в гору, и Карл </a:t>
            </a:r>
            <a:r>
              <a:rPr lang="ru-RU" dirty="0" err="1"/>
              <a:t>Бенц</a:t>
            </a:r>
            <a:r>
              <a:rPr lang="ru-RU" dirty="0"/>
              <a:t> решил создать целую серию экипажей, добавив к мощной «Виктории» облегченную модель «Вело». Это был четырехколесный модернизированный вариант первого экипажа, ставший впоследствии прообразом первого отечественного автомобиля конструкторов Яковлева и Фрезе. Выпуск «Вело» начался в 1894 году, и за три года был изготовлен 381 автомобиль - благодаря этому историки считают «Вело» первым автомобилем серийного производства.</a:t>
            </a:r>
          </a:p>
          <a:p>
            <a:endParaRPr lang="ru-RU" dirty="0"/>
          </a:p>
        </p:txBody>
      </p:sp>
    </p:spTree>
    <p:extLst>
      <p:ext uri="{BB962C8B-B14F-4D97-AF65-F5344CB8AC3E}">
        <p14:creationId xmlns:p14="http://schemas.microsoft.com/office/powerpoint/2010/main" xmlns="" val="24785024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Автомобили «Сегодня»</a:t>
            </a:r>
            <a:endParaRPr lang="ru-RU" dirty="0"/>
          </a:p>
        </p:txBody>
      </p:sp>
      <p:sp>
        <p:nvSpPr>
          <p:cNvPr id="3" name="Объект 2"/>
          <p:cNvSpPr>
            <a:spLocks noGrp="1"/>
          </p:cNvSpPr>
          <p:nvPr>
            <p:ph idx="1"/>
          </p:nvPr>
        </p:nvSpPr>
        <p:spPr/>
        <p:txBody>
          <a:bodyPr/>
          <a:lstStyle/>
          <a:p>
            <a:r>
              <a:rPr lang="ru-RU" dirty="0"/>
              <a:t>Претерпев множество изменений, автомобиль постепенно приобрел привычные для нас очертания. Он превратился в сложный механизм, для изготовления которого необходимо иметь заводы, оснащенные современным оборудованием, конвейерными линиями, роботами-сборщиками. Время кустарей-одиночек, работавших в каретных сараях, прошло. Автомобиль второй половины XX в. можно смело назвать современным.</a:t>
            </a:r>
          </a:p>
          <a:p>
            <a:r>
              <a:rPr lang="ru-RU" dirty="0"/>
              <a:t>Сегодня автомобиль прочно вошел в нашу жизнь и получил всемирное признание. Для того чтобы покупатель разобрался в огромном разнообразии автомобильных фирм и марок, были приняты некоторые критерии, по которым даже неспециалист может оценить свое будущее приобретение. Возможно, именно под давлением покупателей были разработаны единые стандарты, по которым стало возможным классифицировать автомобили по марке, мощности двигателя, типу кузова.</a:t>
            </a:r>
          </a:p>
          <a:p>
            <a:endParaRPr lang="ru-RU" dirty="0"/>
          </a:p>
        </p:txBody>
      </p:sp>
    </p:spTree>
    <p:extLst>
      <p:ext uri="{BB962C8B-B14F-4D97-AF65-F5344CB8AC3E}">
        <p14:creationId xmlns:p14="http://schemas.microsoft.com/office/powerpoint/2010/main" xmlns="" val="4227909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pPr algn="ctr"/>
            <a:r>
              <a:rPr lang="ru-RU" dirty="0" smtClean="0"/>
              <a:t>Современные автомобили</a:t>
            </a:r>
            <a:endParaRPr lang="ru-RU" dirty="0"/>
          </a:p>
        </p:txBody>
      </p:sp>
      <p:pic>
        <p:nvPicPr>
          <p:cNvPr id="12" name="Объект 11"/>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1623060" y="2409759"/>
            <a:ext cx="4400932" cy="2931797"/>
          </a:xfrm>
        </p:spPr>
      </p:pic>
      <p:sp>
        <p:nvSpPr>
          <p:cNvPr id="11" name="Объект 10"/>
          <p:cNvSpPr>
            <a:spLocks noGrp="1"/>
          </p:cNvSpPr>
          <p:nvPr>
            <p:ph sz="half" idx="2"/>
          </p:nvPr>
        </p:nvSpPr>
        <p:spPr/>
        <p:txBody>
          <a:bodyPr/>
          <a:lstStyle/>
          <a:p>
            <a:r>
              <a:rPr lang="ru-RU" dirty="0"/>
              <a:t>Автомобиль является самым массовым транспортным средством в мире. Ежегодно выпускается миллионы автомобилей. Для того чтобы каждая машина нашла своего покупателя автомобильные компании вынуждены постоянно совершенствовать конструкцию автомобиля. Появляются современные модели, разрабатываются и внедряются новые системы автомобиля.</a:t>
            </a:r>
          </a:p>
        </p:txBody>
      </p:sp>
    </p:spTree>
    <p:extLst>
      <p:ext uri="{BB962C8B-B14F-4D97-AF65-F5344CB8AC3E}">
        <p14:creationId xmlns:p14="http://schemas.microsoft.com/office/powerpoint/2010/main" xmlns="" val="628519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24000" y="260648"/>
            <a:ext cx="9144000" cy="1339552"/>
          </a:xfrm>
        </p:spPr>
        <p:txBody>
          <a:bodyPr>
            <a:normAutofit fontScale="90000"/>
          </a:bodyPr>
          <a:lstStyle/>
          <a:p>
            <a:pPr algn="ctr"/>
            <a:r>
              <a:rPr lang="ru-RU" b="1" dirty="0"/>
              <a:t>Направления совершенствования конструкции автомобиля</a:t>
            </a:r>
            <a:br>
              <a:rPr lang="ru-RU" b="1" dirty="0"/>
            </a:br>
            <a:endParaRPr lang="ru-RU" dirty="0"/>
          </a:p>
        </p:txBody>
      </p:sp>
      <p:sp>
        <p:nvSpPr>
          <p:cNvPr id="6" name="Объект 5"/>
          <p:cNvSpPr>
            <a:spLocks noGrp="1"/>
          </p:cNvSpPr>
          <p:nvPr>
            <p:ph idx="1"/>
          </p:nvPr>
        </p:nvSpPr>
        <p:spPr/>
        <p:txBody>
          <a:bodyPr>
            <a:normAutofit fontScale="77500" lnSpcReduction="20000"/>
          </a:bodyPr>
          <a:lstStyle/>
          <a:p>
            <a:r>
              <a:rPr lang="ru-RU" b="1" i="1" dirty="0"/>
              <a:t>1. Повышение безопасности.</a:t>
            </a:r>
            <a:r>
              <a:rPr lang="ru-RU" dirty="0"/>
              <a:t> Автомобиль является объектом повышенной опасности, что определяет развитие различных систем безопасности. Широкое распространение получили системы активной безопасности, в том числе антиблокировочная система тормозов, система курсовой устойчивости. Значительно повышается защищенность водителя и пассажиров с применением средств пассивной безопасности.</a:t>
            </a:r>
          </a:p>
          <a:p>
            <a:r>
              <a:rPr lang="ru-RU" b="1" i="1" dirty="0"/>
              <a:t>2. Повышение топливной экономичности.</a:t>
            </a:r>
            <a:r>
              <a:rPr lang="ru-RU" dirty="0"/>
              <a:t> Расход топлива в значительной степени зависит от конструкции двигателя и коробки передач. Экономичность двигателя обеспечивается применением системы непосредственного впрыска, системы впрыска </a:t>
            </a:r>
            <a:r>
              <a:rPr lang="ru-RU" dirty="0" err="1"/>
              <a:t>Common</a:t>
            </a:r>
            <a:r>
              <a:rPr lang="ru-RU" dirty="0"/>
              <a:t> </a:t>
            </a:r>
            <a:r>
              <a:rPr lang="ru-RU" dirty="0" err="1"/>
              <a:t>Rail</a:t>
            </a:r>
            <a:r>
              <a:rPr lang="ru-RU" dirty="0"/>
              <a:t>. Экономия топлива достигается также за счет снижения массы автомобиля путем применения прочных сталей, легких металлов и пластиков.</a:t>
            </a:r>
          </a:p>
          <a:p>
            <a:r>
              <a:rPr lang="ru-RU" b="1" i="1" dirty="0"/>
              <a:t>3. Повышение экологической безопасности.</a:t>
            </a:r>
            <a:r>
              <a:rPr lang="ru-RU" dirty="0"/>
              <a:t> Автомобиль является источником загрязнения окружающей среды, что стимулирует непрерывное повышение экологической безопасности. Современные экологические нормы Евро-5, которыми автопроизводители руководствуются с 2005 года, предполагают снижение вредных выбросов и уровня шума за счет изменений в выпускной системе, применения системы управления двигателем.</a:t>
            </a:r>
          </a:p>
          <a:p>
            <a:r>
              <a:rPr lang="ru-RU" b="1" i="1" dirty="0"/>
              <a:t>4. Повышение комфортности.</a:t>
            </a:r>
            <a:r>
              <a:rPr lang="ru-RU" dirty="0"/>
              <a:t> Охватывает широкий круг вопросов и связано со стремлением автопроизводителей создавать автомобили, наиболее полно отвечающие индивидуальным запросам потребителей. Вошло в практику применение автоматической коробки передач, рулевого управления с усилителем, системы климат-контроля. Самые продвинутые модели оснащаются адаптивной подвеской, системой активного головного света.</a:t>
            </a:r>
          </a:p>
          <a:p>
            <a:endParaRPr lang="ru-RU" dirty="0"/>
          </a:p>
        </p:txBody>
      </p:sp>
    </p:spTree>
    <p:extLst>
      <p:ext uri="{BB962C8B-B14F-4D97-AF65-F5344CB8AC3E}">
        <p14:creationId xmlns:p14="http://schemas.microsoft.com/office/powerpoint/2010/main" xmlns="" val="2278239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5013" y="836712"/>
            <a:ext cx="3122613" cy="1828800"/>
          </a:xfrm>
        </p:spPr>
        <p:txBody>
          <a:bodyPr>
            <a:normAutofit fontScale="90000"/>
          </a:bodyPr>
          <a:lstStyle/>
          <a:p>
            <a:pPr algn="ctr"/>
            <a:r>
              <a:rPr lang="ru-RU" b="1" dirty="0"/>
              <a:t>Каким будет автомобиль будущего?</a:t>
            </a:r>
            <a:br>
              <a:rPr lang="ru-RU" b="1" dirty="0"/>
            </a:br>
            <a:endParaRPr lang="ru-RU" dirty="0"/>
          </a:p>
        </p:txBody>
      </p:sp>
      <p:pic>
        <p:nvPicPr>
          <p:cNvPr id="6" name="Объект 5"/>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5375920" y="3140968"/>
            <a:ext cx="6400800" cy="3500437"/>
          </a:xfrm>
        </p:spPr>
      </p:pic>
      <p:sp>
        <p:nvSpPr>
          <p:cNvPr id="5" name="Текст 4"/>
          <p:cNvSpPr>
            <a:spLocks noGrp="1"/>
          </p:cNvSpPr>
          <p:nvPr>
            <p:ph type="body" sz="half" idx="2"/>
          </p:nvPr>
        </p:nvSpPr>
        <p:spPr>
          <a:xfrm>
            <a:off x="695400" y="692696"/>
            <a:ext cx="4536504" cy="5948709"/>
          </a:xfrm>
        </p:spPr>
        <p:txBody>
          <a:bodyPr>
            <a:normAutofit fontScale="85000" lnSpcReduction="20000"/>
          </a:bodyPr>
          <a:lstStyle/>
          <a:p>
            <a:r>
              <a:rPr lang="ru-RU" dirty="0"/>
              <a:t>1. </a:t>
            </a:r>
            <a:r>
              <a:rPr lang="ru-RU" b="1" dirty="0"/>
              <a:t>Погоня за экономичностью</a:t>
            </a:r>
            <a:r>
              <a:rPr lang="ru-RU" dirty="0"/>
              <a:t> – современные двигатели значительно меньше потребляют топлива, чем двигатели былых лет. Значит в будущем затраты на топливо для автомобиля сократятся или будет разработан новый источник топлива. Скорее всего, он будет естественного происхождения.</a:t>
            </a:r>
            <a:br>
              <a:rPr lang="ru-RU" dirty="0"/>
            </a:br>
            <a:r>
              <a:rPr lang="ru-RU" dirty="0"/>
              <a:t>2. </a:t>
            </a:r>
            <a:r>
              <a:rPr lang="ru-RU" b="1" dirty="0"/>
              <a:t>Увеличение мощности</a:t>
            </a:r>
            <a:r>
              <a:rPr lang="ru-RU" dirty="0"/>
              <a:t> – с развитием технологий и науки возросла и мощность двигателя. Значит, автомобиль будущего будет достаточно мощным, чтобы на поездку тратилось меньше времени.</a:t>
            </a:r>
            <a:br>
              <a:rPr lang="ru-RU" dirty="0"/>
            </a:br>
            <a:r>
              <a:rPr lang="ru-RU" dirty="0"/>
              <a:t/>
            </a:r>
            <a:br>
              <a:rPr lang="ru-RU" dirty="0"/>
            </a:br>
            <a:r>
              <a:rPr lang="ru-RU" dirty="0"/>
              <a:t>3. </a:t>
            </a:r>
            <a:r>
              <a:rPr lang="ru-RU" b="1" dirty="0" err="1"/>
              <a:t>Экологичность</a:t>
            </a:r>
            <a:r>
              <a:rPr lang="ru-RU" dirty="0"/>
              <a:t> – автомобиль не должен загрязнять окружающую среду. Это одно из главных правил автомобиля будущего и тенденция эта прослеживается из года в год.</a:t>
            </a:r>
            <a:br>
              <a:rPr lang="ru-RU" dirty="0"/>
            </a:br>
            <a:r>
              <a:rPr lang="ru-RU" dirty="0"/>
              <a:t/>
            </a:r>
            <a:br>
              <a:rPr lang="ru-RU" dirty="0"/>
            </a:br>
            <a:r>
              <a:rPr lang="ru-RU" dirty="0"/>
              <a:t>4. </a:t>
            </a:r>
            <a:r>
              <a:rPr lang="ru-RU" b="1" dirty="0"/>
              <a:t>Безопасность</a:t>
            </a:r>
            <a:r>
              <a:rPr lang="ru-RU" dirty="0"/>
              <a:t> – современный автомобиль должен быть безопасен, чтобы защитить водителя и пассажира в случаи аварии. В самом лучшем случае, в будущем на дорогах не должно быть аварий, что вполне достижимо, если говорить что управление автомобилем будет с помощью автоматических систем без участия водителя.</a:t>
            </a:r>
            <a:br>
              <a:rPr lang="ru-RU" dirty="0"/>
            </a:br>
            <a:r>
              <a:rPr lang="ru-RU" dirty="0"/>
              <a:t/>
            </a:r>
            <a:br>
              <a:rPr lang="ru-RU" dirty="0"/>
            </a:br>
            <a:r>
              <a:rPr lang="ru-RU" dirty="0"/>
              <a:t>5. </a:t>
            </a:r>
            <a:r>
              <a:rPr lang="ru-RU" b="1" dirty="0"/>
              <a:t>Хорошая обтекаемость автомобиля</a:t>
            </a:r>
            <a:r>
              <a:rPr lang="ru-RU" dirty="0"/>
              <a:t> – для того чтобы, увеличить экономичность и мощность двигателя конструкторы постоянно работают над уменьшением </a:t>
            </a:r>
            <a:r>
              <a:rPr lang="ru-RU" i="1" dirty="0" smtClean="0"/>
              <a:t>коэффициента </a:t>
            </a:r>
            <a:r>
              <a:rPr lang="ru-RU" i="1" dirty="0" err="1" smtClean="0"/>
              <a:t>Сх</a:t>
            </a:r>
            <a:r>
              <a:rPr lang="ru-RU" i="1" dirty="0" smtClean="0"/>
              <a:t> </a:t>
            </a:r>
            <a:r>
              <a:rPr lang="ru-RU" dirty="0" smtClean="0"/>
              <a:t>.</a:t>
            </a:r>
            <a:r>
              <a:rPr lang="ru-RU" dirty="0"/>
              <a:t/>
            </a:r>
            <a:br>
              <a:rPr lang="ru-RU" dirty="0"/>
            </a:br>
            <a:r>
              <a:rPr lang="ru-RU" dirty="0"/>
              <a:t/>
            </a:r>
            <a:br>
              <a:rPr lang="ru-RU" dirty="0"/>
            </a:br>
            <a:r>
              <a:rPr lang="ru-RU" dirty="0"/>
              <a:t>6. </a:t>
            </a:r>
            <a:r>
              <a:rPr lang="ru-RU" b="1" dirty="0"/>
              <a:t>Уменьшение размера автомобиля</a:t>
            </a:r>
            <a:r>
              <a:rPr lang="ru-RU" dirty="0"/>
              <a:t> - так как машин с каждым годом становится всё больше, а дорожное пространство не увеличивается, то уже сейчас, например в Европе, очень популярны автомобили малых размеров. Кстати, существует противоположная тенденция, а именно увеличение размеров автомобиля. Связано с увеличением безопасности и улучшением комфорта обитателей автомобиля.</a:t>
            </a:r>
            <a:br>
              <a:rPr lang="ru-RU" dirty="0"/>
            </a:br>
            <a:endParaRPr lang="ru-RU" dirty="0"/>
          </a:p>
        </p:txBody>
      </p:sp>
    </p:spTree>
    <p:extLst>
      <p:ext uri="{BB962C8B-B14F-4D97-AF65-F5344CB8AC3E}">
        <p14:creationId xmlns:p14="http://schemas.microsoft.com/office/powerpoint/2010/main" xmlns="" val="4668752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chComputer_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Рабочий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Рабочий Theme" id="{62F939B6-93AF-4DB8-9C6B-D6C7DFDC589F}" vid="{4A3C46E8-61CC-4603-A589-7422A47A8E4A}"/>
    </a:ext>
  </a:extLst>
</a:theme>
</file>

<file path=ppt/theme/theme3.xml><?xml version="1.0" encoding="utf-8"?>
<a:theme xmlns:a="http://schemas.openxmlformats.org/drawingml/2006/main" name="Рабочий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Рабочий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472324-6816-447D-A73C-4FA00160D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478</Words>
  <Application>Microsoft Office PowerPoint</Application>
  <PresentationFormat>Произвольный</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TechComputer_16x9</vt:lpstr>
      <vt:lpstr>Автомобили:</vt:lpstr>
      <vt:lpstr>Автомобиль:</vt:lpstr>
      <vt:lpstr>История создания автомобиля:</vt:lpstr>
      <vt:lpstr>Творение Бенца представляло собой трехколесный самодвижущийся экипаж, рассчитанный на двух человек и оборудованный четырехтактным бензиновым мотором с водяным охлаждением. Двигатель мощностью 0,9 л.с. располагался горизонтально над осью задних колес, которые приводились в движение посредством одной ременной и двух цепных передач. Источником питания для системы зажигания служила гальваническая батарея. Горизонтально под двигателем располагался маховик, который служил для запуска двигателя и создания равномерного вращения. Рамой автомобилю служила конструкция из спаянных между собой металлических трубок. Максимальная скорость движения первого автомобиля в мире составляла всего-навсего 16 км/ч.</vt:lpstr>
      <vt:lpstr>Что ни делается - все к лучшему</vt:lpstr>
      <vt:lpstr>Автомобили «Сегодня»</vt:lpstr>
      <vt:lpstr>Современные автомобили</vt:lpstr>
      <vt:lpstr>Направления совершенствования конструкции автомобиля </vt:lpstr>
      <vt:lpstr>Каким будет автомобиль будущего? </vt:lpstr>
      <vt:lpstr>1.Электрический двигатель – будет малых размеров и будет питаться от обычной электрической розетки. Водородный двигатель – в будущем производство водорода будет дешевым, а значит выгодным большинству автомобилистов. 2.Водородный двигатель – в будущем производство водорода будет дешевым, а значит выгодным большинству автомобилистов. Про двигатель, можно ещё сказать, что он будет экономичен, экологичен и достаточно мощным. Возможно не будет такого понятия как поршневой двигатель внутреннего сгорания, а вместо него будет совершенно иной тип мотора. Можно даже предполагать, что двигатель в будущем исчезнет совсем, а вместо него появится другой тип энергии, например энергия солнца или ветра. Это, если предполагать что в будущем будет стремление к экологичности и автомобиль будет все ближе к природа. Так что ни о каком химическом источнике энергии не может идти речь. В будущем, у водителя появится большое количество электронных помощников. Вообще в автомобиле не останется почти механических частей – всё заменит электроника. Она будет следить за автомобилем и за водителем, а также за дорожной ситуацией. В будущем – у электроники будет больше прав в управлении, чем у водителя, а может и в далеком будущем она и вовсе заменит человека. Тогда человеку только предстоит задать маршрут, а автомобиль сам его довезет до места назначения.  Дизайн автомобиля претерпит ряд существенных изменений. Будет актуален “подвижный дизайн”, когда вид автомобиля будет преобразоваться в зависимости от конкретной ситуации. В будущем автомобиль разделятся на два вида: городской автомобиль для ежедневных поездок и спортивный автомобиль на выходные.  Городской автомобиль будет предназначен для поездок по городу, из-за этого будет иметь компактные формы, и будет экономичным. Главное его достоинство - это малые габариты, чтобы занимал меньше места на дороге и возможность управления без помощи водителя. Если всё сложиться удачно, то в будущем мы увидим автоматическую систему управления автомобилем, которая уже сейчас существует, но не возможна из-за ряда законодательных мер. Водителю останется указать конечную точку поездки и автомобиль сам вас отвезет в нужное место и сам припаркуется.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2015-09-16T14:03:24Z</dcterms:created>
  <dcterms:modified xsi:type="dcterms:W3CDTF">2015-09-25T11:01:20Z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