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sldIdLst>
    <p:sldId id="256" r:id="rId2"/>
    <p:sldId id="296" r:id="rId3"/>
    <p:sldId id="295" r:id="rId4"/>
    <p:sldId id="294" r:id="rId5"/>
    <p:sldId id="311" r:id="rId6"/>
    <p:sldId id="314" r:id="rId7"/>
    <p:sldId id="312" r:id="rId8"/>
    <p:sldId id="301" r:id="rId9"/>
    <p:sldId id="309" r:id="rId10"/>
    <p:sldId id="302" r:id="rId11"/>
    <p:sldId id="305" r:id="rId12"/>
    <p:sldId id="306" r:id="rId13"/>
    <p:sldId id="307" r:id="rId14"/>
    <p:sldId id="308" r:id="rId15"/>
    <p:sldId id="316" r:id="rId16"/>
    <p:sldId id="317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3AE44A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15620"/>
    <p:restoredTop sz="94660"/>
  </p:normalViewPr>
  <p:slideViewPr>
    <p:cSldViewPr>
      <p:cViewPr>
        <p:scale>
          <a:sx n="70" d="100"/>
          <a:sy n="70" d="100"/>
        </p:scale>
        <p:origin x="-882" y="-1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5A86F-C461-4F51-8E07-1D4D0180A6AF}" type="datetimeFigureOut">
              <a:rPr lang="ru-RU" smtClean="0"/>
              <a:pPr/>
              <a:t>02.05.2020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EC4B989-0F81-4B36-A9B8-385F714E6A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5A86F-C461-4F51-8E07-1D4D0180A6AF}" type="datetimeFigureOut">
              <a:rPr lang="ru-RU" smtClean="0"/>
              <a:pPr/>
              <a:t>02.05.2020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4B989-0F81-4B36-A9B8-385F714E6A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5A86F-C461-4F51-8E07-1D4D0180A6AF}" type="datetimeFigureOut">
              <a:rPr lang="ru-RU" smtClean="0"/>
              <a:pPr/>
              <a:t>02.05.2020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4B989-0F81-4B36-A9B8-385F714E6A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5A86F-C461-4F51-8E07-1D4D0180A6AF}" type="datetimeFigureOut">
              <a:rPr lang="ru-RU" smtClean="0"/>
              <a:pPr/>
              <a:t>02.05.2020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EC4B989-0F81-4B36-A9B8-385F714E6A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5A86F-C461-4F51-8E07-1D4D0180A6AF}" type="datetimeFigureOut">
              <a:rPr lang="ru-RU" smtClean="0"/>
              <a:pPr/>
              <a:t>02.05.2020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4B989-0F81-4B36-A9B8-385F714E6A7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5A86F-C461-4F51-8E07-1D4D0180A6AF}" type="datetimeFigureOut">
              <a:rPr lang="ru-RU" smtClean="0"/>
              <a:pPr/>
              <a:t>02.05.2020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4B989-0F81-4B36-A9B8-385F714E6A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5A86F-C461-4F51-8E07-1D4D0180A6AF}" type="datetimeFigureOut">
              <a:rPr lang="ru-RU" smtClean="0"/>
              <a:pPr/>
              <a:t>02.05.2020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AEC4B989-0F81-4B36-A9B8-385F714E6A7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5A86F-C461-4F51-8E07-1D4D0180A6AF}" type="datetimeFigureOut">
              <a:rPr lang="ru-RU" smtClean="0"/>
              <a:pPr/>
              <a:t>02.05.2020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4B989-0F81-4B36-A9B8-385F714E6A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5A86F-C461-4F51-8E07-1D4D0180A6AF}" type="datetimeFigureOut">
              <a:rPr lang="ru-RU" smtClean="0"/>
              <a:pPr/>
              <a:t>02.05.2020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4B989-0F81-4B36-A9B8-385F714E6A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5A86F-C461-4F51-8E07-1D4D0180A6AF}" type="datetimeFigureOut">
              <a:rPr lang="ru-RU" smtClean="0"/>
              <a:pPr/>
              <a:t>02.05.2020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4B989-0F81-4B36-A9B8-385F714E6A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5A86F-C461-4F51-8E07-1D4D0180A6AF}" type="datetimeFigureOut">
              <a:rPr lang="ru-RU" smtClean="0"/>
              <a:pPr/>
              <a:t>02.05.2020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4B989-0F81-4B36-A9B8-385F714E6A7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0615A86F-C461-4F51-8E07-1D4D0180A6AF}" type="datetimeFigureOut">
              <a:rPr lang="ru-RU" smtClean="0"/>
              <a:pPr/>
              <a:t>02.05.2020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EC4B989-0F81-4B36-A9B8-385F714E6A7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359898"/>
            <a:ext cx="8339166" cy="1854656"/>
          </a:xfrm>
        </p:spPr>
        <p:txBody>
          <a:bodyPr>
            <a:noAutofit/>
          </a:bodyPr>
          <a:lstStyle/>
          <a:p>
            <a:pPr algn="ctr"/>
            <a:r>
              <a:rPr lang="ru-RU" sz="4000" b="1" dirty="0" smtClean="0">
                <a:solidFill>
                  <a:srgbClr val="00B0F0"/>
                </a:solidFill>
                <a:effectLst/>
                <a:latin typeface="Times New Roman" pitchFamily="18" charset="0"/>
                <a:cs typeface="Times New Roman" pitchFamily="18" charset="0"/>
              </a:rPr>
              <a:t>А у вас предпринимательский характер?</a:t>
            </a:r>
            <a:endParaRPr lang="ru-RU" sz="4000" dirty="0">
              <a:solidFill>
                <a:srgbClr val="00B0F0"/>
              </a:solidFill>
              <a:effectLst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32560" y="3286124"/>
            <a:ext cx="7406640" cy="3143272"/>
          </a:xfrm>
        </p:spPr>
        <p:txBody>
          <a:bodyPr>
            <a:normAutofit/>
          </a:bodyPr>
          <a:lstStyle/>
          <a:p>
            <a:pPr algn="r"/>
            <a:endParaRPr lang="ru-RU" sz="2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ru-RU" sz="2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r"/>
            <a:endParaRPr lang="ru-RU" sz="2800" dirty="0" smtClean="0">
              <a:solidFill>
                <a:srgbClr val="000000"/>
              </a:solidFill>
              <a:latin typeface="Segoe UI" pitchFamily="34" charset="0"/>
              <a:ea typeface="Times New Roman" pitchFamily="18" charset="0"/>
              <a:cs typeface="Segoe UI" pitchFamily="34" charset="0"/>
            </a:endParaRPr>
          </a:p>
          <a:p>
            <a:pPr lvl="0" algn="r"/>
            <a:endParaRPr lang="ru-RU" sz="2800" dirty="0" smtClean="0">
              <a:solidFill>
                <a:srgbClr val="000000"/>
              </a:solidFill>
              <a:latin typeface="Segoe UI" pitchFamily="34" charset="0"/>
              <a:ea typeface="Times New Roman" pitchFamily="18" charset="0"/>
              <a:cs typeface="Segoe UI" pitchFamily="34" charset="0"/>
            </a:endParaRPr>
          </a:p>
          <a:p>
            <a:pPr lvl="0" algn="r"/>
            <a:endParaRPr lang="ru-RU" sz="2800" dirty="0" smtClean="0">
              <a:solidFill>
                <a:srgbClr val="000000"/>
              </a:solidFill>
              <a:latin typeface="Segoe UI" pitchFamily="34" charset="0"/>
              <a:ea typeface="Times New Roman" pitchFamily="18" charset="0"/>
              <a:cs typeface="Segoe UI" pitchFamily="34" charset="0"/>
            </a:endParaRPr>
          </a:p>
          <a:p>
            <a:pPr lvl="0" algn="r"/>
            <a:endParaRPr lang="ru-RU" sz="2800" dirty="0" smtClean="0">
              <a:solidFill>
                <a:srgbClr val="000000"/>
              </a:solidFill>
              <a:latin typeface="Segoe UI" pitchFamily="34" charset="0"/>
              <a:ea typeface="Times New Roman" pitchFamily="18" charset="0"/>
              <a:cs typeface="Segoe UI" pitchFamily="34" charset="0"/>
            </a:endParaRPr>
          </a:p>
          <a:p>
            <a:pPr lvl="0" algn="r"/>
            <a:endParaRPr lang="ru-RU" sz="2800" dirty="0" smtClean="0">
              <a:solidFill>
                <a:srgbClr val="000000"/>
              </a:solidFill>
              <a:latin typeface="Segoe UI" pitchFamily="34" charset="0"/>
              <a:ea typeface="Times New Roman" pitchFamily="18" charset="0"/>
              <a:cs typeface="Segoe UI" pitchFamily="34" charset="0"/>
            </a:endParaRPr>
          </a:p>
          <a:p>
            <a:pPr lvl="0" algn="r"/>
            <a:endParaRPr lang="ru-RU" sz="2800" dirty="0" smtClean="0">
              <a:solidFill>
                <a:srgbClr val="000000"/>
              </a:solidFill>
              <a:latin typeface="Segoe UI" pitchFamily="34" charset="0"/>
              <a:ea typeface="Times New Roman" pitchFamily="18" charset="0"/>
              <a:cs typeface="Segoe UI" pitchFamily="34" charset="0"/>
            </a:endParaRPr>
          </a:p>
          <a:p>
            <a:pPr lvl="0" algn="r"/>
            <a:endParaRPr lang="ru-RU" sz="2800" dirty="0" smtClean="0">
              <a:solidFill>
                <a:srgbClr val="000000"/>
              </a:solidFill>
              <a:latin typeface="Segoe UI" pitchFamily="34" charset="0"/>
              <a:ea typeface="Times New Roman" pitchFamily="18" charset="0"/>
              <a:cs typeface="Segoe UI" pitchFamily="34" charset="0"/>
            </a:endParaRPr>
          </a:p>
          <a:p>
            <a:pPr lvl="0" algn="r"/>
            <a:endParaRPr lang="ru-RU" sz="2800" dirty="0" smtClean="0">
              <a:solidFill>
                <a:srgbClr val="000000"/>
              </a:solidFill>
              <a:latin typeface="Segoe UI" pitchFamily="34" charset="0"/>
              <a:ea typeface="Times New Roman" pitchFamily="18" charset="0"/>
              <a:cs typeface="Segoe UI" pitchFamily="34" charset="0"/>
            </a:endParaRPr>
          </a:p>
          <a:p>
            <a:pPr algn="r"/>
            <a:endParaRPr lang="ru-RU" sz="2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214678" y="5643578"/>
            <a:ext cx="5786478" cy="10001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r"/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Итоги тестирования студентов 4-го курса ОГБПОУ «Смоленский автотранспортный колледж имени Е.Г. Трубицына»</a:t>
            </a:r>
            <a:endParaRPr lang="ru-RU" sz="28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qwe\Desktop\images (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28859" y="2285992"/>
            <a:ext cx="4430003" cy="2776551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Результаты тестирования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21 – 25 баллов 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 вас отличные шансы на успех в предпринимательстве. Важно только не упустить имеющиеся возможности.</a:t>
            </a:r>
          </a:p>
          <a:p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К сожалению - </a:t>
            </a:r>
            <a:r>
              <a:rPr lang="ru-RU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 человек</a:t>
            </a:r>
          </a:p>
          <a:p>
            <a:endParaRPr lang="ru-RU" dirty="0"/>
          </a:p>
        </p:txBody>
      </p:sp>
      <p:pic>
        <p:nvPicPr>
          <p:cNvPr id="1026" name="Picture 2" descr="C:\Users\qwe\Desktop\images (6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29322" y="3643314"/>
            <a:ext cx="3000396" cy="30003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071546"/>
            <a:ext cx="8686800" cy="5008579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16 – 20 баллов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То, как вы мыслите и поступаете, близко к характеру предпринимателя. Вы можете добиться успеха при наличии дополнительных качеств и бизнес - ресурсов.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ru-RU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 человека </a:t>
            </a:r>
          </a:p>
          <a:p>
            <a:pPr>
              <a:buNone/>
            </a:pP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(по 1 человеку из групп ТОР 40,41,42)</a:t>
            </a:r>
            <a:endPara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             </a:t>
            </a:r>
          </a:p>
          <a:p>
            <a:pPr>
              <a:buNone/>
            </a:pP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</a:t>
            </a:r>
            <a:r>
              <a:rPr lang="ru-RU" b="1" i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6% опрашиваемых</a:t>
            </a:r>
            <a:endParaRPr lang="ru-RU" i="1" dirty="0">
              <a:solidFill>
                <a:srgbClr val="00B0F0"/>
              </a:solidFill>
            </a:endParaRPr>
          </a:p>
        </p:txBody>
      </p:sp>
      <p:pic>
        <p:nvPicPr>
          <p:cNvPr id="2050" name="Picture 2" descr="C:\Users\qwe\Desktop\images (7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43570" y="3571876"/>
            <a:ext cx="3000396" cy="30003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142984"/>
            <a:ext cx="8686800" cy="5500726"/>
          </a:xfrm>
        </p:spPr>
        <p:txBody>
          <a:bodyPr/>
          <a:lstStyle/>
          <a:p>
            <a:pPr algn="ctr">
              <a:buNone/>
            </a:pPr>
            <a:r>
              <a:rPr lang="ru-RU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11 – 15 баллов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Ваш характер в переходной зоне. Вы сможете развивать собственный бизнес, если усилите предпринимательские качества и скорректируете черты, препятствующие предпринимательскому успеху.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ru-RU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24 человека</a:t>
            </a:r>
          </a:p>
          <a:p>
            <a:pPr>
              <a:buNone/>
            </a:pP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       </a:t>
            </a:r>
            <a:r>
              <a:rPr lang="ru-RU" b="1" i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49% опрашиваемых</a:t>
            </a:r>
            <a:endParaRPr lang="ru-RU" b="1" i="1" u="sng" dirty="0" smtClean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endParaRPr lang="ru-RU" dirty="0"/>
          </a:p>
        </p:txBody>
      </p:sp>
      <p:pic>
        <p:nvPicPr>
          <p:cNvPr id="3074" name="Picture 2" descr="C:\Users\qwe\Desktop\images (8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86546" y="3726817"/>
            <a:ext cx="2357454" cy="313118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142984"/>
            <a:ext cx="8686800" cy="4937141"/>
          </a:xfrm>
        </p:spPr>
        <p:txBody>
          <a:bodyPr/>
          <a:lstStyle/>
          <a:p>
            <a:pPr algn="ctr">
              <a:buNone/>
            </a:pPr>
            <a:r>
              <a:rPr lang="ru-RU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6 – 10 баллов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Довольно сомнительно, что вы добьетесь успеха в качестве предпринимателя. Для этого вам понадобиться серьезно изменить свою жизненную философию и поведение.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ru-RU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21 человек</a:t>
            </a:r>
          </a:p>
          <a:p>
            <a:pPr>
              <a:buNone/>
            </a:pP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ru-RU" b="1" i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43% опрашиваемых</a:t>
            </a:r>
            <a:endParaRPr lang="ru-RU" i="1" dirty="0" smtClean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pic>
        <p:nvPicPr>
          <p:cNvPr id="4098" name="Picture 2" descr="C:\Users\qwe\Desktop\images (9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90638" y="3786190"/>
            <a:ext cx="3611456" cy="270510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142984"/>
            <a:ext cx="8686800" cy="4937141"/>
          </a:xfrm>
        </p:spPr>
        <p:txBody>
          <a:bodyPr/>
          <a:lstStyle/>
          <a:p>
            <a:pPr algn="ctr">
              <a:buNone/>
            </a:pPr>
            <a:r>
              <a:rPr lang="ru-RU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0 – 5 баллов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Предпринимательская деятельность вам не подходит.</a:t>
            </a:r>
          </a:p>
          <a:p>
            <a:endParaRPr lang="ru-RU" dirty="0" smtClean="0"/>
          </a:p>
          <a:p>
            <a:pPr>
              <a:buNone/>
            </a:pP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ru-RU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 человек</a:t>
            </a:r>
          </a:p>
          <a:p>
            <a:pPr>
              <a:buNone/>
            </a:pP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(1 человек из группы ТОР 42)</a:t>
            </a:r>
            <a:endPara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b="1" i="1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              </a:t>
            </a:r>
            <a:r>
              <a:rPr lang="ru-RU" b="1" i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2% опрашиваемых</a:t>
            </a:r>
            <a:endParaRPr lang="ru-RU" i="1" dirty="0" smtClean="0">
              <a:solidFill>
                <a:srgbClr val="00B0F0"/>
              </a:solidFill>
            </a:endParaRPr>
          </a:p>
          <a:p>
            <a:endParaRPr lang="ru-RU" dirty="0"/>
          </a:p>
        </p:txBody>
      </p:sp>
      <p:pic>
        <p:nvPicPr>
          <p:cNvPr id="5122" name="Picture 2" descr="C:\Users\qwe\Desktop\images (10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00694" y="2437363"/>
            <a:ext cx="2714644" cy="399126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357166"/>
            <a:ext cx="9144000" cy="621510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Вместе с Джеком </a:t>
            </a:r>
            <a:r>
              <a:rPr lang="ru-RU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</a:t>
            </a: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основателем </a:t>
            </a:r>
            <a:r>
              <a:rPr lang="ru-RU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Alibaba</a:t>
            </a: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Group</a:t>
            </a: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>
              <a:buNone/>
            </a:pP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мы хотим сказать вам:</a:t>
            </a:r>
          </a:p>
          <a:p>
            <a:pPr>
              <a:buNone/>
            </a:pPr>
            <a:endParaRPr lang="ru-RU" sz="2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143240" y="3071810"/>
            <a:ext cx="5786478" cy="292895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r"/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«Никогда не сдавайтесь. Сегодня может быть плохо, завтра ещё хуже, но послезавтра на вашей улице засияет солнце»</a:t>
            </a:r>
            <a:endParaRPr lang="ru-RU" sz="36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2" descr="C:\Users\qwe\Desktop\скачанные файлы (7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1500174"/>
            <a:ext cx="2705100" cy="228601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000108"/>
            <a:ext cx="8686800" cy="5080017"/>
          </a:xfrm>
        </p:spPr>
        <p:txBody>
          <a:bodyPr/>
          <a:lstStyle/>
          <a:p>
            <a:pPr algn="ctr">
              <a:buNone/>
            </a:pP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Предлагаем вам выполнить этот тест </a:t>
            </a:r>
          </a:p>
          <a:p>
            <a:pPr algn="ctr">
              <a:buNone/>
            </a:pP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 оценить </a:t>
            </a:r>
          </a:p>
          <a:p>
            <a:pPr algn="ctr">
              <a:buNone/>
            </a:pP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свой предпринимательский характер</a:t>
            </a:r>
          </a:p>
          <a:p>
            <a:endParaRPr lang="ru-RU" dirty="0"/>
          </a:p>
        </p:txBody>
      </p:sp>
      <p:pic>
        <p:nvPicPr>
          <p:cNvPr id="4" name="Рисунок 3" descr="Картинки по запросу человечки бизнес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71736" y="3143248"/>
            <a:ext cx="3929090" cy="3214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1685916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Одним из основных условий стабильной экономики является успешное предпринимательство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857364"/>
            <a:ext cx="9144000" cy="4786346"/>
          </a:xfrm>
        </p:spPr>
        <p:txBody>
          <a:bodyPr>
            <a:normAutofit lnSpcReduction="10000"/>
          </a:bodyPr>
          <a:lstStyle/>
          <a:p>
            <a:endParaRPr lang="ru-RU" sz="2800" dirty="0" smtClean="0"/>
          </a:p>
          <a:p>
            <a:endParaRPr lang="ru-RU" sz="2800" dirty="0" smtClean="0"/>
          </a:p>
          <a:p>
            <a:endParaRPr lang="ru-RU" sz="2800" dirty="0" smtClean="0"/>
          </a:p>
          <a:p>
            <a:endParaRPr lang="ru-RU" sz="2800" dirty="0" smtClean="0"/>
          </a:p>
          <a:p>
            <a:pPr algn="r">
              <a:buNone/>
            </a:pPr>
            <a:r>
              <a:rPr lang="ru-RU" sz="2800" dirty="0" smtClean="0"/>
              <a:t>   </a:t>
            </a:r>
          </a:p>
          <a:p>
            <a:pPr algn="r">
              <a:buNone/>
            </a:pPr>
            <a:endParaRPr lang="ru-RU" sz="28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>
              <a:buNone/>
            </a:pP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Выдающиеся экономисты Йозеф Шумпетер, Фрэнк Найт, Людвиг фон Мизес рассматривали успешную предпринимательскую деятельность как один из основных ресурсов быстрого и стабильного развития экономики любого государства.</a:t>
            </a:r>
          </a:p>
          <a:p>
            <a:endParaRPr lang="ru-RU" dirty="0"/>
          </a:p>
        </p:txBody>
      </p:sp>
      <p:pic>
        <p:nvPicPr>
          <p:cNvPr id="2050" name="Picture 2" descr="C:\Users\qwe\Desktop\images (2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86050" y="1928802"/>
            <a:ext cx="3864679" cy="257176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0"/>
            <a:ext cx="8686800" cy="3429000"/>
          </a:xfrm>
        </p:spPr>
        <p:txBody>
          <a:bodyPr>
            <a:normAutofit/>
          </a:bodyPr>
          <a:lstStyle/>
          <a:p>
            <a:pPr algn="r"/>
            <a:endParaRPr lang="ru-RU" sz="22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Содержимое 9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5303838"/>
          </a:xfrm>
        </p:spPr>
        <p:txBody>
          <a:bodyPr>
            <a:normAutofit/>
          </a:bodyPr>
          <a:lstStyle/>
          <a:p>
            <a:endParaRPr lang="ru-RU" sz="28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8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8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8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>
              <a:buNone/>
            </a:pPr>
            <a:r>
              <a:rPr lang="ru-RU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Ведь предприниматели в целях скорейшего становления и достижения определенной прибыли придумывают различные новаторские способы развития </a:t>
            </a:r>
            <a:r>
              <a:rPr lang="ru-RU" sz="28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своего предприятия, </a:t>
            </a: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изобретают, усовершенствуют, преобразовывают, словом, становятся тем самым вечным двигателем производственного прогресса.</a:t>
            </a:r>
          </a:p>
          <a:p>
            <a:endParaRPr lang="ru-RU" dirty="0"/>
          </a:p>
        </p:txBody>
      </p:sp>
      <p:pic>
        <p:nvPicPr>
          <p:cNvPr id="3074" name="Picture 2" descr="C:\Users\qwe\Desktop\images (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86380" y="1071546"/>
            <a:ext cx="3616938" cy="2266954"/>
          </a:xfrm>
          <a:prstGeom prst="rect">
            <a:avLst/>
          </a:prstGeom>
          <a:noFill/>
        </p:spPr>
      </p:pic>
      <p:pic>
        <p:nvPicPr>
          <p:cNvPr id="3075" name="Picture 3" descr="C:\Users\qwe\Desktop\скачанные файлы (3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596" y="214290"/>
            <a:ext cx="3864678" cy="257176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357166"/>
            <a:ext cx="8991600" cy="614366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Если задуматься о будущем нашего государства, наиболее перспективным демографическим слоем населения, который может вывести предпринимательство на качественно новый уровень, является студенчество.</a:t>
            </a:r>
          </a:p>
          <a:p>
            <a:pPr algn="r">
              <a:buNone/>
            </a:pPr>
            <a:endParaRPr lang="ru-RU" dirty="0" smtClean="0"/>
          </a:p>
          <a:p>
            <a:pPr algn="r">
              <a:buNone/>
            </a:pPr>
            <a:endParaRPr lang="ru-RU" dirty="0" smtClean="0"/>
          </a:p>
          <a:p>
            <a:pPr algn="r">
              <a:buNone/>
            </a:pPr>
            <a:endParaRPr lang="ru-RU" dirty="0" smtClean="0"/>
          </a:p>
          <a:p>
            <a:pPr algn="r">
              <a:buNone/>
            </a:pPr>
            <a:endParaRPr lang="ru-RU" dirty="0" smtClean="0"/>
          </a:p>
          <a:p>
            <a:pPr algn="r">
              <a:buNone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r">
              <a:buNone/>
            </a:pPr>
            <a:endParaRPr lang="ru-RU" dirty="0" smtClean="0"/>
          </a:p>
          <a:p>
            <a:pPr algn="r"/>
            <a:endParaRPr lang="ru-RU" dirty="0"/>
          </a:p>
        </p:txBody>
      </p:sp>
      <p:pic>
        <p:nvPicPr>
          <p:cNvPr id="4099" name="Picture 3" descr="C:\Users\qwe\Desktop\unname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43240" y="2928934"/>
            <a:ext cx="4457700" cy="32385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357166"/>
            <a:ext cx="8686800" cy="5722959"/>
          </a:xfrm>
        </p:spPr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pPr algn="ctr">
              <a:buNone/>
            </a:pPr>
            <a:r>
              <a:rPr lang="ru-RU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8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Именно студенты получают актуальные для      современного общества знания, молодые люди активны, быстро  адаптируются к изменениям, творчески развиты, ориентированы на экономическую независимость</a:t>
            </a:r>
            <a:r>
              <a:rPr lang="ru-RU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b="1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C:\Users\qwe\Desktop\скачанные файлы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214291"/>
            <a:ext cx="3829510" cy="2071702"/>
          </a:xfrm>
          <a:prstGeom prst="rect">
            <a:avLst/>
          </a:prstGeom>
          <a:noFill/>
        </p:spPr>
      </p:pic>
      <p:pic>
        <p:nvPicPr>
          <p:cNvPr id="6146" name="Picture 2" descr="C:\Users\qwe\Desktop\скачанные файлы (2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829309" y="4429132"/>
            <a:ext cx="3133729" cy="223837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214290"/>
            <a:ext cx="8686800" cy="64294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6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Не все люди склонны к </a:t>
            </a:r>
          </a:p>
          <a:p>
            <a:pPr>
              <a:buNone/>
            </a:pPr>
            <a:r>
              <a:rPr lang="ru-RU" sz="36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предпринимательской деятельности.</a:t>
            </a:r>
          </a:p>
          <a:p>
            <a:pPr>
              <a:buNone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r">
              <a:buNone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r">
              <a:buNone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Предприниматель сочетает в себе азарт, склонность к риску, но, вместе с тем, ответственность и организаторские способности.</a:t>
            </a:r>
          </a:p>
          <a:p>
            <a:pPr>
              <a:buNone/>
            </a:pP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195" name="Picture 3" descr="C:\Users\qwe\Desktop\images (3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71670" y="1765144"/>
            <a:ext cx="4143404" cy="275724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214290"/>
            <a:ext cx="8848756" cy="6500858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dirty="0" smtClean="0"/>
              <a:t>  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Студенты 4-го курса нашего колледжа прошли тестирование 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«А у вас предпринимательский характер?»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 algn="r">
              <a:buNone/>
            </a:pPr>
            <a:endParaRPr lang="ru-RU" sz="2800" b="1" dirty="0" smtClean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>
              <a:buNone/>
            </a:pPr>
            <a:r>
              <a:rPr lang="ru-RU" sz="28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Преподаватели предметной цикловой комиссии экономики и перевозок предложили тест, который  используется для выявления предпринимательских способностей в Центре поддержки предпринимательства Воронежской области.</a:t>
            </a:r>
          </a:p>
          <a:p>
            <a:endParaRPr lang="ru-RU" dirty="0"/>
          </a:p>
        </p:txBody>
      </p:sp>
      <p:pic>
        <p:nvPicPr>
          <p:cNvPr id="9218" name="Picture 2" descr="C:\Users\qwe\Desktop\images (4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74919" y="1928802"/>
            <a:ext cx="4152847" cy="250033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ru-RU" sz="2400" b="1" u="sng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400" b="1" u="sng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400" b="1" u="sng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800" b="1" u="sng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Респонденты: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студенты групп ТОР 40, 41, 42, ОПУ44</a:t>
            </a:r>
          </a:p>
          <a:p>
            <a:pPr>
              <a:buNone/>
            </a:pPr>
            <a:endParaRPr lang="ru-RU" sz="2800" b="1" u="sng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800" b="1" u="sng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Гарантии:</a:t>
            </a:r>
          </a:p>
          <a:p>
            <a:pPr>
              <a:buFont typeface="Wingdings" pitchFamily="2" charset="2"/>
              <a:buChar char="v"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независимость участников анкетирования</a:t>
            </a:r>
          </a:p>
          <a:p>
            <a:pPr>
              <a:buFont typeface="Wingdings" pitchFamily="2" charset="2"/>
              <a:buChar char="v"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анонимность анкетирования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42" name="Picture 2" descr="C:\Users\qwe\Desktop\images (5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6248" y="214290"/>
            <a:ext cx="4143404" cy="275724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857496"/>
            <a:ext cx="9144000" cy="3222629"/>
          </a:xfrm>
        </p:spPr>
        <p:txBody>
          <a:bodyPr>
            <a:normAutofit/>
          </a:bodyPr>
          <a:lstStyle/>
          <a:p>
            <a:pPr indent="342900">
              <a:spcBef>
                <a:spcPts val="0"/>
              </a:spcBef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pPr indent="342900" algn="ctr">
              <a:spcBef>
                <a:spcPts val="0"/>
              </a:spcBef>
              <a:buNone/>
            </a:pPr>
            <a:r>
              <a:rPr lang="ru-RU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Результаты тестирования  </a:t>
            </a:r>
          </a:p>
          <a:p>
            <a:pPr indent="342900" algn="ctr">
              <a:spcBef>
                <a:spcPts val="0"/>
              </a:spcBef>
              <a:buNone/>
            </a:pPr>
            <a:r>
              <a:rPr lang="ru-RU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были обработаны по предложенной методике </a:t>
            </a:r>
          </a:p>
          <a:p>
            <a:pPr indent="342900" algn="ctr">
              <a:spcBef>
                <a:spcPts val="0"/>
              </a:spcBef>
              <a:buNone/>
            </a:pPr>
            <a:r>
              <a:rPr lang="ru-RU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и вот какие результаты получились.</a:t>
            </a:r>
          </a:p>
          <a:p>
            <a:endParaRPr lang="ru-RU" dirty="0"/>
          </a:p>
        </p:txBody>
      </p:sp>
      <p:pic>
        <p:nvPicPr>
          <p:cNvPr id="4" name="Рисунок 3" descr="project%20icon"/>
          <p:cNvPicPr/>
          <p:nvPr/>
        </p:nvPicPr>
        <p:blipFill>
          <a:blip r:embed="rId2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5000628" y="357166"/>
            <a:ext cx="3643338" cy="278608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6145312</TotalTime>
  <Words>464</Words>
  <Application>Microsoft Office PowerPoint</Application>
  <PresentationFormat>Экран (4:3)</PresentationFormat>
  <Paragraphs>106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Трек</vt:lpstr>
      <vt:lpstr>А у вас предпринимательский характер?</vt:lpstr>
      <vt:lpstr>Одним из основных условий стабильной экономики является успешное предпринимательство 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Результаты тестирования</vt:lpstr>
      <vt:lpstr>Слайд 11</vt:lpstr>
      <vt:lpstr>Слайд 12</vt:lpstr>
      <vt:lpstr>Слайд 13</vt:lpstr>
      <vt:lpstr>Слайд 14</vt:lpstr>
      <vt:lpstr>Слайд 15</vt:lpstr>
      <vt:lpstr>Слайд 16</vt:lpstr>
    </vt:vector>
  </TitlesOfParts>
  <Company>САТК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Заседание секции  по укрупненным группам специальностей: 29.00.00. Технологии легкой промышленности 43.00.00. Сервис и туризм</dc:title>
  <dc:creator>COMP</dc:creator>
  <cp:lastModifiedBy>qwe</cp:lastModifiedBy>
  <cp:revision>101</cp:revision>
  <dcterms:created xsi:type="dcterms:W3CDTF">2018-04-10T11:07:00Z</dcterms:created>
  <dcterms:modified xsi:type="dcterms:W3CDTF">2020-05-02T16:46:54Z</dcterms:modified>
</cp:coreProperties>
</file>