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451" r:id="rId2"/>
    <p:sldId id="282" r:id="rId3"/>
    <p:sldId id="283" r:id="rId4"/>
    <p:sldId id="284" r:id="rId5"/>
    <p:sldId id="285" r:id="rId6"/>
    <p:sldId id="286" r:id="rId7"/>
    <p:sldId id="413" r:id="rId8"/>
    <p:sldId id="293" r:id="rId9"/>
    <p:sldId id="415" r:id="rId10"/>
    <p:sldId id="292" r:id="rId11"/>
    <p:sldId id="483" r:id="rId12"/>
    <p:sldId id="472" r:id="rId13"/>
    <p:sldId id="484" r:id="rId14"/>
    <p:sldId id="416" r:id="rId15"/>
    <p:sldId id="452" r:id="rId16"/>
    <p:sldId id="511" r:id="rId17"/>
    <p:sldId id="453" r:id="rId18"/>
    <p:sldId id="469" r:id="rId19"/>
    <p:sldId id="418" r:id="rId20"/>
    <p:sldId id="479" r:id="rId21"/>
    <p:sldId id="432" r:id="rId22"/>
    <p:sldId id="436" r:id="rId23"/>
    <p:sldId id="305" r:id="rId24"/>
    <p:sldId id="306" r:id="rId25"/>
    <p:sldId id="307" r:id="rId26"/>
    <p:sldId id="488" r:id="rId27"/>
    <p:sldId id="487" r:id="rId28"/>
    <p:sldId id="310" r:id="rId29"/>
    <p:sldId id="311" r:id="rId30"/>
    <p:sldId id="312" r:id="rId31"/>
    <p:sldId id="467" r:id="rId32"/>
    <p:sldId id="474" r:id="rId33"/>
    <p:sldId id="410" r:id="rId34"/>
    <p:sldId id="475" r:id="rId35"/>
    <p:sldId id="473" r:id="rId36"/>
    <p:sldId id="492" r:id="rId37"/>
    <p:sldId id="322" r:id="rId38"/>
    <p:sldId id="480" r:id="rId39"/>
    <p:sldId id="325" r:id="rId40"/>
    <p:sldId id="440" r:id="rId41"/>
    <p:sldId id="327" r:id="rId42"/>
    <p:sldId id="328" r:id="rId43"/>
    <p:sldId id="329" r:id="rId44"/>
    <p:sldId id="330" r:id="rId45"/>
    <p:sldId id="476" r:id="rId46"/>
    <p:sldId id="332" r:id="rId47"/>
    <p:sldId id="403" r:id="rId48"/>
    <p:sldId id="334" r:id="rId49"/>
    <p:sldId id="335" r:id="rId50"/>
    <p:sldId id="338" r:id="rId51"/>
    <p:sldId id="339" r:id="rId52"/>
    <p:sldId id="340" r:id="rId53"/>
    <p:sldId id="341" r:id="rId54"/>
    <p:sldId id="342" r:id="rId55"/>
    <p:sldId id="344" r:id="rId56"/>
    <p:sldId id="441" r:id="rId57"/>
    <p:sldId id="481" r:id="rId58"/>
    <p:sldId id="348" r:id="rId59"/>
    <p:sldId id="349" r:id="rId60"/>
    <p:sldId id="350" r:id="rId61"/>
    <p:sldId id="351" r:id="rId62"/>
    <p:sldId id="352" r:id="rId63"/>
    <p:sldId id="353" r:id="rId64"/>
    <p:sldId id="442" r:id="rId65"/>
    <p:sldId id="445" r:id="rId66"/>
    <p:sldId id="444" r:id="rId67"/>
    <p:sldId id="443" r:id="rId68"/>
    <p:sldId id="359" r:id="rId69"/>
    <p:sldId id="446" r:id="rId70"/>
    <p:sldId id="490" r:id="rId71"/>
    <p:sldId id="297" r:id="rId72"/>
    <p:sldId id="512" r:id="rId73"/>
    <p:sldId id="365" r:id="rId74"/>
    <p:sldId id="366" r:id="rId75"/>
    <p:sldId id="447" r:id="rId76"/>
    <p:sldId id="515" r:id="rId77"/>
    <p:sldId id="448" r:id="rId78"/>
    <p:sldId id="516" r:id="rId79"/>
    <p:sldId id="518" r:id="rId80"/>
    <p:sldId id="450" r:id="rId81"/>
    <p:sldId id="493" r:id="rId82"/>
    <p:sldId id="494" r:id="rId83"/>
    <p:sldId id="495" r:id="rId84"/>
    <p:sldId id="505" r:id="rId85"/>
    <p:sldId id="496" r:id="rId86"/>
    <p:sldId id="497" r:id="rId87"/>
    <p:sldId id="498" r:id="rId88"/>
    <p:sldId id="499" r:id="rId89"/>
    <p:sldId id="500" r:id="rId90"/>
    <p:sldId id="477" r:id="rId91"/>
    <p:sldId id="465" r:id="rId92"/>
    <p:sldId id="502" r:id="rId93"/>
    <p:sldId id="503" r:id="rId94"/>
    <p:sldId id="504" r:id="rId95"/>
    <p:sldId id="506" r:id="rId96"/>
    <p:sldId id="408" r:id="rId97"/>
    <p:sldId id="489" r:id="rId98"/>
    <p:sldId id="420" r:id="rId99"/>
    <p:sldId id="421" r:id="rId100"/>
    <p:sldId id="422" r:id="rId101"/>
    <p:sldId id="423" r:id="rId102"/>
    <p:sldId id="424" r:id="rId103"/>
    <p:sldId id="425" r:id="rId104"/>
    <p:sldId id="426" r:id="rId105"/>
    <p:sldId id="464" r:id="rId106"/>
    <p:sldId id="390" r:id="rId107"/>
    <p:sldId id="401" r:id="rId108"/>
    <p:sldId id="457" r:id="rId109"/>
    <p:sldId id="463" r:id="rId110"/>
    <p:sldId id="462" r:id="rId111"/>
    <p:sldId id="402" r:id="rId112"/>
    <p:sldId id="411" r:id="rId113"/>
    <p:sldId id="430" r:id="rId114"/>
    <p:sldId id="433" r:id="rId115"/>
    <p:sldId id="482" r:id="rId116"/>
    <p:sldId id="435" r:id="rId117"/>
    <p:sldId id="459" r:id="rId118"/>
    <p:sldId id="460" r:id="rId119"/>
    <p:sldId id="458" r:id="rId120"/>
    <p:sldId id="456" r:id="rId121"/>
    <p:sldId id="437" r:id="rId122"/>
    <p:sldId id="455" r:id="rId123"/>
    <p:sldId id="509" r:id="rId124"/>
    <p:sldId id="508" r:id="rId125"/>
    <p:sldId id="454" r:id="rId126"/>
    <p:sldId id="514" r:id="rId1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99FF99"/>
    <a:srgbClr val="96FF61"/>
    <a:srgbClr val="D62E0C"/>
    <a:srgbClr val="C0482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000" autoAdjust="0"/>
  </p:normalViewPr>
  <p:slideViewPr>
    <p:cSldViewPr>
      <p:cViewPr varScale="1">
        <p:scale>
          <a:sx n="95" d="100"/>
          <a:sy n="95" d="100"/>
        </p:scale>
        <p:origin x="-3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448E582-BFFE-43A1-8F2D-1C8D26BB32AA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61A91DD-E9F0-4B8D-BC64-44E99F7CF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4A435-8E16-40BD-A4B3-565BA5F5E581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68A8-B3D7-44A2-B163-995E4ACB2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718E2-8BF1-4017-89BE-BB3BC833BAA2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C2D35-4184-45AD-8E7E-D15D72076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28261-EE40-4BB3-9699-A6518947E65D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6E8ED-A039-4AEA-AFA6-3279A1F61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F3DDEBB-024C-416F-87B8-8D01263F2A65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A3F166-9BC8-4142-87DF-C06F0C6AF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DB31F-CD79-4B33-9F69-439C82364238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8A810-63FF-4EFB-BAD9-E7FB06316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C73D8-0EEA-491B-A925-C0D0173D3B81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70ECF-BB6D-483A-AC81-513ACC37A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56CCE-D655-402E-8BB4-DD7F46E674A9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FE299-7316-4DD2-9AE9-9F651DEDD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F0DFE-40A2-4820-B21E-E4C73E9EC3D5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F894-0F53-4B7C-9F18-2A00D6674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65C3C-6CFE-4769-9CF0-C4A6EC61FCBC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45EAE-3CAD-4B21-84C2-E48AAB283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4B10B0E-1ABE-4D87-AD66-12F879FE7972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C8835F2-3E44-4AF9-98DC-86EAB69770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99"/>
            </a:gs>
            <a:gs pos="100000">
              <a:srgbClr val="66FF99">
                <a:gamma/>
                <a:tint val="25098"/>
                <a:invGamma/>
              </a:srgbClr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B74C99C1-4B7E-4C6A-A153-29DD275B77D9}" type="datetimeFigureOut">
              <a:rPr lang="ru-RU"/>
              <a:pPr>
                <a:defRPr/>
              </a:pPr>
              <a:t>29.04.2014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9196E0B4-C410-44A5-9060-E0E6D79D5B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1" r:id="rId2"/>
    <p:sldLayoutId id="2147483853" r:id="rId3"/>
    <p:sldLayoutId id="2147483850" r:id="rId4"/>
    <p:sldLayoutId id="2147483849" r:id="rId5"/>
    <p:sldLayoutId id="2147483848" r:id="rId6"/>
    <p:sldLayoutId id="2147483847" r:id="rId7"/>
    <p:sldLayoutId id="2147483846" r:id="rId8"/>
    <p:sldLayoutId id="2147483854" r:id="rId9"/>
    <p:sldLayoutId id="2147483845" r:id="rId10"/>
    <p:sldLayoutId id="214748384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hyperlink" Target="http://smi2.ru/Sky_Snail/c423637/?comm_id=861007" TargetMode="External"/><Relationship Id="rId13" Type="http://schemas.openxmlformats.org/officeDocument/2006/relationships/hyperlink" Target="http://sad-ogorod.moy.su/index/ananas/0-114" TargetMode="External"/><Relationship Id="rId3" Type="http://schemas.openxmlformats.org/officeDocument/2006/relationships/hyperlink" Target="ru.wikipedia.org/wiki/&#1060;&#1086;&#1088;&#1084;&#1091;&#1083;&#1072;_&#1041;&#1080;&#1085;&#1077;" TargetMode="External"/><Relationship Id="rId7" Type="http://schemas.openxmlformats.org/officeDocument/2006/relationships/hyperlink" Target="http://gotowall.com/show_wallpaper.php?id=14063" TargetMode="External"/><Relationship Id="rId12" Type="http://schemas.openxmlformats.org/officeDocument/2006/relationships/hyperlink" Target="http://www.rewalls.com/download/5374/1280x800/" TargetMode="External"/><Relationship Id="rId2" Type="http://schemas.openxmlformats.org/officeDocument/2006/relationships/hyperlink" Target="http://www.smartvideos.ru/fibonacci-numb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non.ru/GetAnswer.aspx" TargetMode="External"/><Relationship Id="rId11" Type="http://schemas.openxmlformats.org/officeDocument/2006/relationships/hyperlink" Target="http://www.magicwall.ru/collections/space/396/" TargetMode="External"/><Relationship Id="rId5" Type="http://schemas.openxmlformats.org/officeDocument/2006/relationships/hyperlink" Target="http://business-babushka.ru/eto-interesno/chisla-fibonachchi-vokrug-nas/" TargetMode="External"/><Relationship Id="rId10" Type="http://schemas.openxmlformats.org/officeDocument/2006/relationships/hyperlink" Target="http://21region.org/news/world_news/64821-xronologiya-46-mlrd-letnej-istorii-zemli-vazhnejshie-sobytiya.html" TargetMode="External"/><Relationship Id="rId4" Type="http://schemas.openxmlformats.org/officeDocument/2006/relationships/hyperlink" Target="http://elementy.ru/trefil/21136" TargetMode="External"/><Relationship Id="rId9" Type="http://schemas.openxmlformats.org/officeDocument/2006/relationships/hyperlink" Target="http://ariom.blog.ru/75098419.html" TargetMode="Externa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i="1" dirty="0" smtClean="0"/>
              <a:t>Золотое сечение - Божественная мера красоты, сотворенная в природе.</a:t>
            </a:r>
            <a:endParaRPr lang="ru-RU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1268413"/>
            <a:ext cx="9144000" cy="558958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1, 2, </a:t>
            </a:r>
            <a:r>
              <a:rPr lang="ru-RU" sz="4000" dirty="0" smtClean="0">
                <a:solidFill>
                  <a:srgbClr val="FF0000"/>
                </a:solidFill>
              </a:rPr>
              <a:t>3</a:t>
            </a:r>
            <a:r>
              <a:rPr lang="ru-RU" sz="4000" dirty="0" smtClean="0"/>
              <a:t>, 5, 8,13,21   </a:t>
            </a:r>
            <a:r>
              <a:rPr lang="ru-RU" sz="6000" dirty="0" smtClean="0"/>
              <a:t>ТРИЛЛИУМ</a:t>
            </a:r>
            <a:endParaRPr lang="ru-RU" sz="6000" dirty="0"/>
          </a:p>
        </p:txBody>
      </p:sp>
      <p:pic>
        <p:nvPicPr>
          <p:cNvPr id="1157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52513"/>
            <a:ext cx="9144000" cy="580548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1, </a:t>
            </a:r>
            <a:r>
              <a:rPr lang="ru-RU" sz="4000" dirty="0" smtClean="0"/>
              <a:t>2, 3, </a:t>
            </a:r>
            <a:r>
              <a:rPr lang="ru-RU" sz="4000" dirty="0" smtClean="0">
                <a:solidFill>
                  <a:srgbClr val="FF0000"/>
                </a:solidFill>
              </a:rPr>
              <a:t>5</a:t>
            </a:r>
            <a:r>
              <a:rPr lang="ru-RU" sz="4000" dirty="0" smtClean="0"/>
              <a:t>, 8,13,21</a:t>
            </a:r>
            <a:r>
              <a:rPr lang="ru-RU" dirty="0" smtClean="0"/>
              <a:t>     </a:t>
            </a:r>
            <a:r>
              <a:rPr lang="ru-RU" sz="5400" dirty="0" smtClean="0"/>
              <a:t>ВОДОСБОР</a:t>
            </a:r>
            <a:endParaRPr lang="ru-RU" sz="5400" dirty="0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25538"/>
            <a:ext cx="9144000" cy="573246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1</a:t>
            </a:r>
            <a:r>
              <a:rPr lang="ru-RU" sz="4000" dirty="0" smtClean="0"/>
              <a:t>, 2, 3, 5, </a:t>
            </a:r>
            <a:r>
              <a:rPr lang="ru-RU" sz="4000" dirty="0" smtClean="0">
                <a:solidFill>
                  <a:srgbClr val="FF0000"/>
                </a:solidFill>
              </a:rPr>
              <a:t>8</a:t>
            </a:r>
            <a:r>
              <a:rPr lang="ru-RU" sz="4000" dirty="0" smtClean="0"/>
              <a:t>,13,21  </a:t>
            </a:r>
            <a:r>
              <a:rPr lang="ru-RU" dirty="0" smtClean="0"/>
              <a:t> </a:t>
            </a:r>
            <a:r>
              <a:rPr lang="ru-RU" sz="4800" dirty="0" smtClean="0"/>
              <a:t>ВОЛЧЬЯ СТОПА</a:t>
            </a:r>
            <a:endParaRPr lang="ru-RU" sz="4800" dirty="0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25538"/>
            <a:ext cx="9144000" cy="573246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1,</a:t>
            </a:r>
            <a:r>
              <a:rPr lang="ru-RU" sz="4000" dirty="0" smtClean="0"/>
              <a:t> 2, 3, 5, 8,</a:t>
            </a:r>
            <a:r>
              <a:rPr lang="ru-RU" sz="4000" dirty="0" smtClean="0">
                <a:solidFill>
                  <a:srgbClr val="FF0000"/>
                </a:solidFill>
              </a:rPr>
              <a:t>13</a:t>
            </a:r>
            <a:r>
              <a:rPr lang="ru-RU" sz="4000" dirty="0" smtClean="0"/>
              <a:t>,21  </a:t>
            </a:r>
            <a:r>
              <a:rPr lang="ru-RU" sz="4400" dirty="0" smtClean="0"/>
              <a:t>Черноглазая </a:t>
            </a:r>
            <a:r>
              <a:rPr lang="ru-RU" sz="4400" dirty="0" err="1" smtClean="0"/>
              <a:t>Сьюзан</a:t>
            </a:r>
            <a:endParaRPr lang="ru-RU" sz="4400" dirty="0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41438"/>
            <a:ext cx="9144000" cy="551656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1</a:t>
            </a:r>
            <a:r>
              <a:rPr lang="ru-RU" sz="4000" dirty="0" smtClean="0"/>
              <a:t>, 2, 3, 5, 8,13,</a:t>
            </a:r>
            <a:r>
              <a:rPr lang="ru-RU" sz="4000" dirty="0" smtClean="0">
                <a:solidFill>
                  <a:srgbClr val="FF0000"/>
                </a:solidFill>
              </a:rPr>
              <a:t>21    </a:t>
            </a:r>
            <a:r>
              <a:rPr lang="ru-RU" sz="6000" dirty="0" smtClean="0"/>
              <a:t>Хризантема</a:t>
            </a:r>
            <a:endParaRPr lang="ru-RU" sz="6000" dirty="0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55700"/>
            <a:ext cx="8569325" cy="566261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20913" y="115888"/>
            <a:ext cx="5089525" cy="6742112"/>
          </a:xfr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1750"/>
            <a:ext cx="9144000" cy="6826250"/>
          </a:xfr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3963" y="74613"/>
            <a:ext cx="4525962" cy="6783387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4138"/>
            <a:ext cx="9144000" cy="6773862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8002" name="Picture 4" descr="0602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6988" y="49213"/>
            <a:ext cx="9170988" cy="6808787"/>
          </a:xfr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0"/>
            <a:ext cx="9090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Рассмотреть спираль так же можно в том, как свернулась сороконожка .</a:t>
            </a:r>
            <a:r>
              <a:rPr lang="ru-RU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dirty="0"/>
          </a:p>
        </p:txBody>
      </p:sp>
      <p:pic>
        <p:nvPicPr>
          <p:cNvPr id="4" name="Picture 5" descr="сороконож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9225FF">
                <a:alpha val="5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2018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0"/>
            <a:ext cx="8893175" cy="1341438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Можно увидеть спираль и в разных явлениях природы, например таких как: смерч, ураган, облака, морские волны. Наша галактика – это спираль. </a:t>
            </a:r>
          </a:p>
        </p:txBody>
      </p:sp>
      <p:pic>
        <p:nvPicPr>
          <p:cNvPr id="27652" name="Picture 4" descr="ураган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2688" y="1341438"/>
            <a:ext cx="2881312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со спутника ураг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716338"/>
            <a:ext cx="33909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облака в спирал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341438"/>
            <a:ext cx="27368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115_90330030251145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1196975"/>
            <a:ext cx="3132137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cfb64f4f740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3789363"/>
            <a:ext cx="3455987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113" y="0"/>
            <a:ext cx="9155113" cy="6858000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20188" cy="6877050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6408737"/>
          </a:xfrm>
        </p:spPr>
        <p:txBody>
          <a:bodyPr>
            <a:normAutofit fontScale="77500" lnSpcReduction="2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ЛИТЕРАТУРА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1. </a:t>
            </a:r>
            <a:r>
              <a:rPr lang="ru-RU" dirty="0" err="1" smtClean="0"/>
              <a:t>Васютинский</a:t>
            </a:r>
            <a:r>
              <a:rPr lang="ru-RU" dirty="0" smtClean="0"/>
              <a:t> Н.А. «Золотая пропорция» // – М., «Молодая гвардия», 1990.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2. </a:t>
            </a:r>
            <a:r>
              <a:rPr lang="ru-RU" dirty="0" err="1" smtClean="0"/>
              <a:t>Бендукидзе</a:t>
            </a:r>
            <a:r>
              <a:rPr lang="ru-RU" dirty="0" smtClean="0"/>
              <a:t> А.Д. «Золотое сечение» // «Квант», 1973. - № 8.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3. «Энциклопедический словарь юного математика» // –М.,1989.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 4. Воробьев Н.Н. «Числа Фибоначчи» // – М., «Наука», 1992.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5. С.Ю. </a:t>
            </a:r>
            <a:r>
              <a:rPr lang="ru-RU" dirty="0" err="1" smtClean="0"/>
              <a:t>Вертьянов</a:t>
            </a:r>
            <a:r>
              <a:rPr lang="ru-RU" dirty="0" smtClean="0"/>
              <a:t>, под </a:t>
            </a:r>
            <a:r>
              <a:rPr lang="ru-RU" dirty="0" err="1" smtClean="0"/>
              <a:t>ред.М.Г.Заречной</a:t>
            </a:r>
            <a:r>
              <a:rPr lang="ru-RU" dirty="0" smtClean="0"/>
              <a:t>. Общая биология: Учебник для 10 – 11 </a:t>
            </a:r>
            <a:r>
              <a:rPr lang="ru-RU" dirty="0" err="1" smtClean="0"/>
              <a:t>кл</a:t>
            </a:r>
            <a:r>
              <a:rPr lang="ru-RU" dirty="0" smtClean="0"/>
              <a:t>. общеобразовательных учреждений с преподаванием биологии на православной основе.// М.: Свято-Троицкая Сергиева Лавра, 2005. – 352 с: ил.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6. «Еще раз о золотом сечении» // - «Квант», 1989. - № 8.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7. Ковалев Ф.В. «Золотое сечение в живописи» // - К., «</a:t>
            </a:r>
            <a:r>
              <a:rPr lang="ru-RU" dirty="0" err="1" smtClean="0"/>
              <a:t>Выща</a:t>
            </a:r>
            <a:r>
              <a:rPr lang="ru-RU" dirty="0" smtClean="0"/>
              <a:t> школа», 1989.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8. Кеплер И. «О шестиугольных снежинках» // - М., 1982.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9. Митрополит Смоленский и Калининградский Кирилл Слово пастыря.- М.: Издательский совет Русской Православной Церкви, 12с. 2004г.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10. Прохоров А.И. «Золотая спираль» // - «Квант», 1984 - № 9.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Интернет-ресурсы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8229600" cy="5400675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r>
              <a:rPr lang="ru-RU" smtClean="0">
                <a:hlinkClick r:id="rId2"/>
              </a:rPr>
              <a:t>Фильм о числах Фибоначчи </a:t>
            </a:r>
            <a:r>
              <a:rPr lang="ru-RU" smtClean="0"/>
              <a:t>– благодаря ему мы заинтересовалась этой темой.</a:t>
            </a:r>
          </a:p>
          <a:p>
            <a:pPr>
              <a:lnSpc>
                <a:spcPct val="90000"/>
              </a:lnSpc>
            </a:pPr>
            <a:r>
              <a:rPr lang="ru-RU" sz="2400" b="1" smtClean="0"/>
              <a:t>Информация о числах Фибоначчи:</a:t>
            </a:r>
            <a:endParaRPr lang="ru-RU" sz="2400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ru-RU" smtClean="0">
                <a:hlinkClick r:id="rId3" action="ppaction://hlinkfile"/>
              </a:rPr>
              <a:t>ru.wikipedia.org</a:t>
            </a:r>
            <a:endParaRPr lang="ru-RU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ru-RU" smtClean="0">
                <a:hlinkClick r:id="rId4"/>
              </a:rPr>
              <a:t>elementy.ru</a:t>
            </a:r>
            <a:endParaRPr lang="ru-RU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ru-RU" smtClean="0">
                <a:hlinkClick r:id="rId5"/>
              </a:rPr>
              <a:t>business-babushka.ru</a:t>
            </a:r>
            <a:r>
              <a:rPr lang="ru-RU" smtClean="0">
                <a:hlinkClick r:id="rId6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400" b="1" smtClean="0"/>
              <a:t>Картинки: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600" smtClean="0">
                <a:hlinkClick r:id="rId7"/>
              </a:rPr>
              <a:t>Корабль</a:t>
            </a:r>
            <a:endParaRPr lang="ru-RU" sz="16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1600" smtClean="0">
                <a:hlinkClick r:id="rId8"/>
              </a:rPr>
              <a:t>Шишка</a:t>
            </a:r>
            <a:endParaRPr lang="ru-RU" sz="16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1600" smtClean="0">
                <a:hlinkClick r:id="rId9"/>
              </a:rPr>
              <a:t>Молекула ДНК человека</a:t>
            </a:r>
            <a:endParaRPr lang="ru-RU" sz="16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1600" smtClean="0">
                <a:hlinkClick r:id="rId10"/>
              </a:rPr>
              <a:t>Спираль истории</a:t>
            </a:r>
            <a:endParaRPr lang="ru-RU" sz="16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1600" smtClean="0">
                <a:hlinkClick r:id="rId11"/>
              </a:rPr>
              <a:t>Галактика</a:t>
            </a:r>
            <a:endParaRPr lang="ru-RU" sz="16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1600" smtClean="0">
                <a:hlinkClick r:id="rId12"/>
              </a:rPr>
              <a:t>Паутина</a:t>
            </a:r>
            <a:endParaRPr lang="ru-RU" sz="16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1600" smtClean="0">
                <a:hlinkClick r:id="rId13"/>
              </a:rPr>
              <a:t>Ананас</a:t>
            </a:r>
            <a:endParaRPr lang="ru-RU" sz="160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488255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u="sng" dirty="0" smtClean="0"/>
              <a:t>Авторы: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Фартуков В. Н. </a:t>
            </a:r>
            <a:br>
              <a:rPr lang="ru-RU" sz="4000" dirty="0" smtClean="0"/>
            </a:br>
            <a:r>
              <a:rPr lang="ru-RU" sz="4000" dirty="0" smtClean="0"/>
              <a:t> студенты II курса ОГБОУ СПО САТК имени </a:t>
            </a:r>
            <a:r>
              <a:rPr lang="ru-RU" sz="4000" dirty="0" err="1" smtClean="0"/>
              <a:t>Е.Г.Трубицына</a:t>
            </a:r>
            <a:r>
              <a:rPr lang="ru-RU" sz="4000" dirty="0" smtClean="0"/>
              <a:t>.</a:t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138242" name="Picture 3" descr="C:\Users\Root\Desktop\DSC00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18038" y="823913"/>
            <a:ext cx="4525962" cy="6034087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4738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u="sng" dirty="0" smtClean="0"/>
              <a:t>Авторы: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Антипов А.С.</a:t>
            </a:r>
            <a:br>
              <a:rPr lang="ru-RU" sz="4000" dirty="0" smtClean="0"/>
            </a:br>
            <a:r>
              <a:rPr lang="ru-RU" sz="4000" dirty="0" smtClean="0"/>
              <a:t> студенты II курса ОГБОУ СПО САТК имени </a:t>
            </a:r>
            <a:r>
              <a:rPr lang="ru-RU" sz="4000" dirty="0" err="1" smtClean="0"/>
              <a:t>Е.Г.Трубицына</a:t>
            </a:r>
            <a:r>
              <a:rPr lang="ru-RU" sz="40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9266" name="Picture 2" descr="C:\Users\Root\Desktop\DSC00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18038" y="823913"/>
            <a:ext cx="4525962" cy="603408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509857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u="sng" dirty="0" smtClean="0"/>
              <a:t>Авторы: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4000" dirty="0" err="1" smtClean="0"/>
              <a:t>Охрименко</a:t>
            </a:r>
            <a:r>
              <a:rPr lang="ru-RU" sz="4000" dirty="0" smtClean="0"/>
              <a:t> А.И. </a:t>
            </a:r>
            <a:br>
              <a:rPr lang="ru-RU" sz="4000" dirty="0" smtClean="0"/>
            </a:br>
            <a:r>
              <a:rPr lang="ru-RU" sz="4000" dirty="0" smtClean="0"/>
              <a:t> студенты II курса ОГБОУ СПО САТК имени </a:t>
            </a:r>
            <a:r>
              <a:rPr lang="ru-RU" sz="4000" dirty="0" err="1" smtClean="0"/>
              <a:t>Е.Г.Трубицына</a:t>
            </a:r>
            <a:r>
              <a:rPr lang="ru-RU" sz="4000" dirty="0" smtClean="0"/>
              <a:t>.</a:t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140290" name="Picture 2" descr="C:\Users\Root\Desktop\DSC00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18038" y="823913"/>
            <a:ext cx="4525962" cy="6034087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/>
              <a:t>Научные руководители: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Кудрявцева Наталия Викторовна,  </a:t>
            </a:r>
            <a:r>
              <a:rPr lang="ru-RU" sz="2000" dirty="0" err="1" smtClean="0"/>
              <a:t>Курченкова</a:t>
            </a:r>
            <a:r>
              <a:rPr lang="ru-RU" sz="2000" dirty="0" smtClean="0"/>
              <a:t> Елена Валентиновна.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41314" name="Picture 2" descr="C:\Users\Root\Desktop\для фотошопа\DSC00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435600" y="1914525"/>
            <a:ext cx="3708400" cy="4943475"/>
          </a:xfrm>
        </p:spPr>
      </p:pic>
      <p:pic>
        <p:nvPicPr>
          <p:cNvPr id="141315" name="Picture 3" descr="F:\Мои фото\Кудрявцева Нат. Викт 481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28800"/>
            <a:ext cx="334803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2338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700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spAutoFit/>
            <a:scene3d>
              <a:camera prst="obliqueTop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БЛАГОДАРИМ ЗА ВНИМАИЕ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67813" cy="6858000"/>
          </a:xfr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175"/>
            <a:ext cx="9205913" cy="6897688"/>
          </a:xfr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84138" y="0"/>
            <a:ext cx="9228138" cy="6858000"/>
          </a:xfrm>
        </p:spPr>
      </p:pic>
      <p:cxnSp>
        <p:nvCxnSpPr>
          <p:cNvPr id="5" name="Прямая со стрелкой 4"/>
          <p:cNvCxnSpPr/>
          <p:nvPr/>
        </p:nvCxnSpPr>
        <p:spPr>
          <a:xfrm>
            <a:off x="3571875" y="4214813"/>
            <a:ext cx="5572125" cy="1587"/>
          </a:xfrm>
          <a:prstGeom prst="straightConnector1">
            <a:avLst/>
          </a:prstGeom>
          <a:ln w="635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>
            <a:off x="0" y="4214813"/>
            <a:ext cx="3429000" cy="1587"/>
          </a:xfrm>
          <a:prstGeom prst="straightConnector1">
            <a:avLst/>
          </a:prstGeom>
          <a:ln w="635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0" y="4643438"/>
            <a:ext cx="9144000" cy="1587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273050"/>
            <a:ext cx="7777162" cy="658495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i="1" dirty="0" smtClean="0"/>
              <a:t>Золотое сечение - Божественная мера красоты, сотворенная в природе.</a:t>
            </a:r>
            <a:endParaRPr lang="ru-RU" sz="32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481138"/>
            <a:ext cx="8208963" cy="5241925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700" dirty="0" smtClean="0"/>
              <a:t>Годы жизни Фибоначчи точно неизвестны: 1170/1180-1240/1250.</a:t>
            </a:r>
            <a:endParaRPr lang="ru-RU" sz="27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484313"/>
            <a:ext cx="7561263" cy="5373687"/>
          </a:xfr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3252976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dirty="0" smtClean="0"/>
              <a:t>Наука и вера суть две дочери Одного</a:t>
            </a:r>
            <a:br>
              <a:rPr lang="ru-RU" dirty="0" smtClean="0"/>
            </a:br>
            <a:r>
              <a:rPr lang="ru-RU" dirty="0" smtClean="0"/>
              <a:t>Великого родителя, и в распрю зайти не могут</a:t>
            </a:r>
            <a:br>
              <a:rPr lang="ru-RU" dirty="0" smtClean="0"/>
            </a:br>
            <a:r>
              <a:rPr lang="ru-RU" dirty="0" smtClean="0"/>
              <a:t>М.В.Ломоносов.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2684463"/>
            <a:ext cx="3203575" cy="4173537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836613"/>
            <a:ext cx="8229600" cy="936625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39750" y="4652963"/>
            <a:ext cx="82296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9225FF"/>
            </a:outerShdw>
          </a:effectLst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5229225"/>
            <a:ext cx="91440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20006097" algn="ctr" rotWithShape="0">
              <a:srgbClr val="9225FF">
                <a:alpha val="50000"/>
              </a:srgbClr>
            </a:outerShdw>
          </a:effectLst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dirty="0">
                <a:latin typeface="+mn-lt"/>
              </a:rPr>
              <a:t>0, 1, 1, 2, 3, 5, 8,13,21,34,55,89,144,233,…</a:t>
            </a:r>
            <a:endParaRPr lang="ru-RU" sz="3200" b="1" dirty="0">
              <a:latin typeface="+mn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3200" b="1" dirty="0">
              <a:latin typeface="+mn-lt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50825" y="333375"/>
            <a:ext cx="180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0+1=1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900113" y="908050"/>
            <a:ext cx="23034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1 +1 = 2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979613" y="1412875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1+2 =3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771775" y="1989138"/>
            <a:ext cx="2376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2+3=5 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851275" y="2492375"/>
            <a:ext cx="25923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3+5 =8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5219700" y="3068638"/>
            <a:ext cx="2520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5+8=13 </a:t>
            </a: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6372225" y="3716338"/>
            <a:ext cx="25209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8+13 =21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429916" cy="121442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1,2,3,5,8,13,21,34,55,89,144,233,377,610,,,</a:t>
            </a:r>
            <a:endParaRPr lang="ru-RU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323850" y="765175"/>
            <a:ext cx="8229600" cy="71438"/>
          </a:xfrm>
        </p:spPr>
        <p:txBody>
          <a:bodyPr>
            <a:normAutofit fontScale="25000" lnSpcReduction="20000"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39750" y="4652963"/>
            <a:ext cx="82296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9225FF"/>
            </a:outerShdw>
          </a:effectLst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95288" y="3644900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20006097" algn="ctr" rotWithShape="0">
              <a:srgbClr val="9225FF">
                <a:alpha val="50000"/>
              </a:srgbClr>
            </a:outerShdw>
          </a:effectLst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000" b="1" dirty="0">
              <a:latin typeface="+mn-lt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50825" y="1125538"/>
            <a:ext cx="3889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610:377=1,61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11188" y="1844675"/>
            <a:ext cx="4105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377 : 233 = 1,61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331913" y="2636838"/>
            <a:ext cx="4608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233 : 144= 1,61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411413" y="3429000"/>
            <a:ext cx="3960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144 :89 = 1,61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132138" y="4143375"/>
            <a:ext cx="4248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89 : 55 = 1,61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3779838" y="4857750"/>
            <a:ext cx="381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55 : 34= 1,61</a:t>
            </a: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5292725" y="5500688"/>
            <a:ext cx="3455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34 : 21 = 1,61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Свойство чисел Фибоначчи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08175" y="1989138"/>
            <a:ext cx="3024188" cy="720725"/>
            <a:chOff x="1111" y="1344"/>
            <a:chExt cx="1905" cy="454"/>
          </a:xfrm>
        </p:grpSpPr>
        <p:sp>
          <p:nvSpPr>
            <p:cNvPr id="34842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111" y="1434"/>
              <a:ext cx="150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3</a:t>
              </a:r>
            </a:p>
          </p:txBody>
        </p:sp>
        <p:sp>
          <p:nvSpPr>
            <p:cNvPr id="34843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292" y="1344"/>
              <a:ext cx="136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2</a:t>
              </a:r>
            </a:p>
          </p:txBody>
        </p:sp>
        <p:sp>
          <p:nvSpPr>
            <p:cNvPr id="3484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65" y="1480"/>
              <a:ext cx="1451" cy="3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= 2   5 - 1</a:t>
              </a:r>
            </a:p>
          </p:txBody>
        </p:sp>
        <p:sp>
          <p:nvSpPr>
            <p:cNvPr id="34845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154" y="1570"/>
              <a:ext cx="136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.</a:t>
              </a:r>
            </a:p>
          </p:txBody>
        </p:sp>
      </p:grpSp>
      <p:sp>
        <p:nvSpPr>
          <p:cNvPr id="24586" name="WordArt 10"/>
          <p:cNvSpPr>
            <a:spLocks noChangeArrowheads="1" noChangeShapeType="1" noTextEdit="1"/>
          </p:cNvSpPr>
          <p:nvPr/>
        </p:nvSpPr>
        <p:spPr bwMode="auto">
          <a:xfrm>
            <a:off x="1979613" y="3067050"/>
            <a:ext cx="2381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4587" name="WordArt 11"/>
          <p:cNvSpPr>
            <a:spLocks noChangeArrowheads="1" noChangeShapeType="1" noTextEdit="1"/>
          </p:cNvSpPr>
          <p:nvPr/>
        </p:nvSpPr>
        <p:spPr bwMode="auto">
          <a:xfrm>
            <a:off x="2266950" y="2924175"/>
            <a:ext cx="215900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700338" y="3140075"/>
            <a:ext cx="2303462" cy="504825"/>
            <a:chOff x="1701" y="1978"/>
            <a:chExt cx="1451" cy="318"/>
          </a:xfrm>
        </p:grpSpPr>
        <p:sp>
          <p:nvSpPr>
            <p:cNvPr id="3484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701" y="1978"/>
              <a:ext cx="1451" cy="3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= 3   8 + 1</a:t>
              </a:r>
            </a:p>
          </p:txBody>
        </p:sp>
        <p:sp>
          <p:nvSpPr>
            <p:cNvPr id="34841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2290" y="2069"/>
              <a:ext cx="136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.</a:t>
              </a:r>
            </a:p>
          </p:txBody>
        </p:sp>
      </p:grpSp>
      <p:sp>
        <p:nvSpPr>
          <p:cNvPr id="24591" name="WordArt 15"/>
          <p:cNvSpPr>
            <a:spLocks noChangeArrowheads="1" noChangeShapeType="1" noTextEdit="1"/>
          </p:cNvSpPr>
          <p:nvPr/>
        </p:nvSpPr>
        <p:spPr bwMode="auto">
          <a:xfrm>
            <a:off x="2051050" y="4003675"/>
            <a:ext cx="2381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24592" name="WordArt 16"/>
          <p:cNvSpPr>
            <a:spLocks noChangeArrowheads="1" noChangeShapeType="1" noTextEdit="1"/>
          </p:cNvSpPr>
          <p:nvPr/>
        </p:nvSpPr>
        <p:spPr bwMode="auto">
          <a:xfrm>
            <a:off x="2339975" y="3860800"/>
            <a:ext cx="215900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771775" y="4076700"/>
            <a:ext cx="2303463" cy="504825"/>
            <a:chOff x="1746" y="2568"/>
            <a:chExt cx="1451" cy="318"/>
          </a:xfrm>
        </p:grpSpPr>
        <p:sp>
          <p:nvSpPr>
            <p:cNvPr id="34838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746" y="2568"/>
              <a:ext cx="1451" cy="3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= 5   13 - 1</a:t>
              </a:r>
            </a:p>
          </p:txBody>
        </p:sp>
        <p:sp>
          <p:nvSpPr>
            <p:cNvPr id="34839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290" y="2659"/>
              <a:ext cx="136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.</a:t>
              </a:r>
            </a:p>
          </p:txBody>
        </p:sp>
      </p:grpSp>
      <p:sp>
        <p:nvSpPr>
          <p:cNvPr id="24603" name="WordArt 27"/>
          <p:cNvSpPr>
            <a:spLocks noChangeArrowheads="1" noChangeShapeType="1" noTextEdit="1"/>
          </p:cNvSpPr>
          <p:nvPr/>
        </p:nvSpPr>
        <p:spPr bwMode="auto">
          <a:xfrm>
            <a:off x="2843213" y="5084763"/>
            <a:ext cx="2249487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= 8   21 + 1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1835150" y="4868863"/>
            <a:ext cx="1939925" cy="714375"/>
            <a:chOff x="975" y="3067"/>
            <a:chExt cx="1222" cy="450"/>
          </a:xfrm>
        </p:grpSpPr>
        <p:sp>
          <p:nvSpPr>
            <p:cNvPr id="3483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975" y="3157"/>
              <a:ext cx="282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13</a:t>
              </a:r>
            </a:p>
          </p:txBody>
        </p:sp>
        <p:sp>
          <p:nvSpPr>
            <p:cNvPr id="3483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288" y="3067"/>
              <a:ext cx="133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2</a:t>
              </a:r>
            </a:p>
          </p:txBody>
        </p:sp>
        <p:sp>
          <p:nvSpPr>
            <p:cNvPr id="34837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2064" y="3294"/>
              <a:ext cx="133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.</a:t>
              </a:r>
            </a:p>
          </p:txBody>
        </p:sp>
      </p:grpSp>
      <p:sp>
        <p:nvSpPr>
          <p:cNvPr id="34827" name="WordArt 37"/>
          <p:cNvSpPr>
            <a:spLocks noChangeArrowheads="1" noChangeShapeType="1" noTextEdit="1"/>
          </p:cNvSpPr>
          <p:nvPr/>
        </p:nvSpPr>
        <p:spPr bwMode="auto">
          <a:xfrm>
            <a:off x="755650" y="1341438"/>
            <a:ext cx="4318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4828" name="WordArt 38"/>
          <p:cNvSpPr>
            <a:spLocks noChangeArrowheads="1" noChangeShapeType="1" noTextEdit="1"/>
          </p:cNvSpPr>
          <p:nvPr/>
        </p:nvSpPr>
        <p:spPr bwMode="auto">
          <a:xfrm>
            <a:off x="1619250" y="1341438"/>
            <a:ext cx="4318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4829" name="WordArt 39"/>
          <p:cNvSpPr>
            <a:spLocks noChangeArrowheads="1" noChangeShapeType="1" noTextEdit="1"/>
          </p:cNvSpPr>
          <p:nvPr/>
        </p:nvSpPr>
        <p:spPr bwMode="auto">
          <a:xfrm>
            <a:off x="2627313" y="1341438"/>
            <a:ext cx="4318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34830" name="WordArt 40"/>
          <p:cNvSpPr>
            <a:spLocks noChangeArrowheads="1" noChangeShapeType="1" noTextEdit="1"/>
          </p:cNvSpPr>
          <p:nvPr/>
        </p:nvSpPr>
        <p:spPr bwMode="auto">
          <a:xfrm>
            <a:off x="3492500" y="1341438"/>
            <a:ext cx="4318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34831" name="WordArt 41"/>
          <p:cNvSpPr>
            <a:spLocks noChangeArrowheads="1" noChangeShapeType="1" noTextEdit="1"/>
          </p:cNvSpPr>
          <p:nvPr/>
        </p:nvSpPr>
        <p:spPr bwMode="auto">
          <a:xfrm>
            <a:off x="4284663" y="1341438"/>
            <a:ext cx="4318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34832" name="WordArt 42"/>
          <p:cNvSpPr>
            <a:spLocks noChangeArrowheads="1" noChangeShapeType="1" noTextEdit="1"/>
          </p:cNvSpPr>
          <p:nvPr/>
        </p:nvSpPr>
        <p:spPr bwMode="auto">
          <a:xfrm>
            <a:off x="5219700" y="1341438"/>
            <a:ext cx="4318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34833" name="WordArt 43"/>
          <p:cNvSpPr>
            <a:spLocks noChangeArrowheads="1" noChangeShapeType="1" noTextEdit="1"/>
          </p:cNvSpPr>
          <p:nvPr/>
        </p:nvSpPr>
        <p:spPr bwMode="auto">
          <a:xfrm>
            <a:off x="6011863" y="1341438"/>
            <a:ext cx="6477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34834" name="WordArt 44"/>
          <p:cNvSpPr>
            <a:spLocks noChangeArrowheads="1" noChangeShapeType="1" noTextEdit="1"/>
          </p:cNvSpPr>
          <p:nvPr/>
        </p:nvSpPr>
        <p:spPr bwMode="auto">
          <a:xfrm>
            <a:off x="6948488" y="1341438"/>
            <a:ext cx="6477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21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  <p:bldP spid="24587" grpId="0" animBg="1"/>
      <p:bldP spid="24591" grpId="0" animBg="1"/>
      <p:bldP spid="24592" grpId="0" animBg="1"/>
      <p:bldP spid="246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71612"/>
            <a:ext cx="3384550" cy="417671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669" y="0"/>
            <a:ext cx="7239000" cy="2000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/>
              <a:t>Самая главная книга всех современных архитекторов справочник </a:t>
            </a:r>
            <a:r>
              <a:rPr lang="ru-RU" sz="2000" dirty="0" err="1" smtClean="0"/>
              <a:t>Э.Нойферта</a:t>
            </a:r>
            <a:r>
              <a:rPr lang="ru-RU" sz="2000" dirty="0" smtClean="0"/>
              <a:t> "Строительное проектирование" содержит основные расчеты параметров туловища человека, заключающие в себе золотую пропорцию.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35843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0935" y="1500175"/>
            <a:ext cx="5083065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03575" y="1125538"/>
            <a:ext cx="2663825" cy="57324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38076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/>
              <a:t>Первый пример золотого сечения в строении тела человека: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88482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7890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16113"/>
            <a:ext cx="432117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3709988" cy="685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349500"/>
            <a:ext cx="4070350" cy="4508500"/>
          </a:xfrm>
        </p:spPr>
      </p:pic>
      <p:pic>
        <p:nvPicPr>
          <p:cNvPr id="38915" name="Содержимое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313" y="0"/>
            <a:ext cx="4992687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3375"/>
            <a:ext cx="8401050" cy="5637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692150"/>
            <a:ext cx="8243887" cy="5616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Содержимое 2"/>
          <p:cNvSpPr>
            <a:spLocks noGrp="1"/>
          </p:cNvSpPr>
          <p:nvPr>
            <p:ph idx="1"/>
          </p:nvPr>
        </p:nvSpPr>
        <p:spPr>
          <a:xfrm>
            <a:off x="4427538" y="1609725"/>
            <a:ext cx="3268662" cy="4846638"/>
          </a:xfrm>
        </p:spPr>
        <p:txBody>
          <a:bodyPr/>
          <a:lstStyle/>
          <a:p>
            <a:r>
              <a:rPr lang="ru-RU" smtClean="0"/>
              <a:t> </a:t>
            </a:r>
          </a:p>
          <a:p>
            <a:endParaRPr lang="ru-RU" smtClean="0"/>
          </a:p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45277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u="sng" dirty="0" smtClean="0"/>
              <a:t>Золотая пропорция в строении легких человека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987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422400"/>
            <a:ext cx="40767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>
                <a:solidFill>
                  <a:srgbClr val="FF0000"/>
                </a:solidFill>
              </a:rPr>
              <a:t>Актуальность исследования</a:t>
            </a:r>
            <a:r>
              <a:rPr lang="ru-RU" dirty="0" smtClean="0"/>
              <a:t>: обусловлена интересом  к  золотому сечению с точки зрения познания целесообразности и разумности гармонии и красоты окружающего мира, а также дальнейшей перспективы (применения полученных знаний в своей будущей профессии), интересом к духовному наследию русского народа, к православию и православному зодчеству.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>
                <a:solidFill>
                  <a:srgbClr val="FF0000"/>
                </a:solidFill>
              </a:rPr>
              <a:t>Объект исследования</a:t>
            </a:r>
            <a:r>
              <a:rPr lang="ru-RU" dirty="0" smtClean="0"/>
              <a:t>: Золотое сечение - Божественная мера красоты, сотворенная в природе.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>
                <a:solidFill>
                  <a:srgbClr val="FF0000"/>
                </a:solidFill>
              </a:rPr>
              <a:t> Предмет исследования</a:t>
            </a:r>
            <a:r>
              <a:rPr lang="ru-RU" dirty="0" smtClean="0"/>
              <a:t>: пропорции в архитектуре церквей Смоленска.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8538" y="188913"/>
            <a:ext cx="5543550" cy="666908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404813"/>
            <a:ext cx="8154987" cy="5830887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14750" y="2332038"/>
            <a:ext cx="6761163" cy="4525962"/>
          </a:xfrm>
        </p:spPr>
      </p:pic>
      <p:pic>
        <p:nvPicPr>
          <p:cNvPr id="45059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324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7993062" cy="13414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200">
                <a:latin typeface="Monotype Corsiva" pitchFamily="66" charset="0"/>
              </a:rPr>
              <a:t>Как расположены листочки на стебле?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8200" y="1371600"/>
            <a:ext cx="3429000" cy="3657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     </a:t>
            </a:r>
          </a:p>
        </p:txBody>
      </p:sp>
      <p:pic>
        <p:nvPicPr>
          <p:cNvPr id="46083" name="Picture 4" descr="art_3_5_clip_image0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08050"/>
            <a:ext cx="3313113" cy="4506913"/>
          </a:xfrm>
          <a:prstGeom prst="rect">
            <a:avLst/>
          </a:prstGeom>
          <a:noFill/>
          <a:ln w="38100">
            <a:solidFill>
              <a:srgbClr val="B2B2B2"/>
            </a:solidFill>
            <a:miter lim="800000"/>
            <a:headEnd/>
            <a:tailEnd/>
          </a:ln>
        </p:spPr>
      </p:pic>
      <p:pic>
        <p:nvPicPr>
          <p:cNvPr id="46084" name="Picture 7" descr="zs_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5445125"/>
            <a:ext cx="6792913" cy="11430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Цикорий</a:t>
            </a:r>
            <a:endParaRPr lang="ru-RU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54150"/>
            <a:ext cx="7848600" cy="5403850"/>
          </a:xfrm>
        </p:spPr>
      </p:pic>
      <p:pic>
        <p:nvPicPr>
          <p:cNvPr id="47107" name="Содержимое 3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203575" y="333375"/>
            <a:ext cx="5429250" cy="1123950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1600" y="0"/>
            <a:ext cx="9253538" cy="6858000"/>
          </a:xfrm>
        </p:spPr>
      </p:pic>
      <p:cxnSp>
        <p:nvCxnSpPr>
          <p:cNvPr id="5" name="Прямая со стрелкой 4"/>
          <p:cNvCxnSpPr/>
          <p:nvPr/>
        </p:nvCxnSpPr>
        <p:spPr>
          <a:xfrm rot="5400000" flipH="1" flipV="1">
            <a:off x="4000501" y="4000500"/>
            <a:ext cx="1357312" cy="642937"/>
          </a:xfrm>
          <a:prstGeom prst="straightConnector1">
            <a:avLst/>
          </a:prstGeom>
          <a:ln w="635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 flipH="1" flipV="1">
            <a:off x="4464844" y="1750219"/>
            <a:ext cx="2428875" cy="1357313"/>
          </a:xfrm>
          <a:prstGeom prst="straightConnector1">
            <a:avLst/>
          </a:prstGeom>
          <a:ln w="635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3893344" y="2321719"/>
            <a:ext cx="3786188" cy="2000250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2713" y="0"/>
            <a:ext cx="92567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211638" cy="32131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5954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0179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3213100"/>
            <a:ext cx="55086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2863" y="0"/>
            <a:ext cx="918686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85933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2227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Гипотеза</a:t>
            </a:r>
            <a:r>
              <a:rPr lang="ru-RU" b="1" dirty="0" smtClean="0"/>
              <a:t>: </a:t>
            </a:r>
            <a:r>
              <a:rPr lang="ru-RU" sz="3200" dirty="0" smtClean="0"/>
              <a:t>Законы развития различных природных систем едины и прослеживаются в творениях рук человеческих (как пример в архитектуре Смоленских храмов)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Цель работы</a:t>
            </a:r>
            <a:r>
              <a:rPr lang="ru-RU" sz="3200" dirty="0" smtClean="0"/>
              <a:t>: выявить гармоничность постройки   церкви Петра и Павла и церкви Михаила Архангела (Свирская)  с точки зрения Золотого сечения.</a:t>
            </a:r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Френсис Крик </a:t>
            </a:r>
            <a:br>
              <a:rPr lang="ru-RU" dirty="0" smtClean="0"/>
            </a:br>
            <a:r>
              <a:rPr lang="ru-RU" dirty="0" smtClean="0"/>
              <a:t>(08.06.1916 -30.07. 2004)</a:t>
            </a:r>
            <a:endParaRPr lang="ru-RU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1392238"/>
            <a:ext cx="4535488" cy="5465762"/>
          </a:xfr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3214688" y="1785938"/>
            <a:ext cx="5143500" cy="4357687"/>
          </a:xfrm>
          <a:prstGeom prst="straightConnector1">
            <a:avLst/>
          </a:prstGeom>
          <a:ln w="635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V="1">
            <a:off x="1571626" y="4500562"/>
            <a:ext cx="1928812" cy="1357313"/>
          </a:xfrm>
          <a:prstGeom prst="straightConnector1">
            <a:avLst/>
          </a:prstGeom>
          <a:ln w="63500" cmpd="sng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84775" cy="41989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z="1800" dirty="0"/>
          </a:p>
        </p:txBody>
      </p:sp>
      <p:pic>
        <p:nvPicPr>
          <p:cNvPr id="55299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429000"/>
            <a:ext cx="43561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z="2400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2625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z="28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020175" cy="6858000"/>
          </a:xfr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47925" cy="21605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43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500438"/>
            <a:ext cx="37068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981075"/>
            <a:ext cx="44640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3905250"/>
            <a:ext cx="35290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0"/>
            <a:ext cx="3203575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Содержимое 2"/>
          <p:cNvSpPr>
            <a:spLocks noGrp="1"/>
          </p:cNvSpPr>
          <p:nvPr>
            <p:ph idx="1"/>
          </p:nvPr>
        </p:nvSpPr>
        <p:spPr>
          <a:xfrm>
            <a:off x="5795963" y="1609725"/>
            <a:ext cx="1900237" cy="484663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2467" name="Рисунок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15888"/>
            <a:ext cx="86423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72137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Задачи</a:t>
            </a:r>
            <a:r>
              <a:rPr lang="ru-RU" b="1" dirty="0" smtClean="0"/>
              <a:t>:</a:t>
            </a:r>
            <a:endParaRPr lang="ru-RU" dirty="0" smtClean="0"/>
          </a:p>
          <a:p>
            <a:r>
              <a:rPr lang="ru-RU" sz="3200" dirty="0" smtClean="0"/>
              <a:t>Проанализировать различные аспекты  изучения данной темы. (Осуществить поиск и отбор  информации о Золотом сечении).</a:t>
            </a:r>
          </a:p>
          <a:p>
            <a:r>
              <a:rPr lang="ru-RU" sz="3200" dirty="0" smtClean="0"/>
              <a:t>Исследовать пропорции в архитектуре  церкви Петра и Павла и церкви Михаила Архангела (Свирская) с точки зрения Золотого сечения и сделать выводы на основе полученных фактов.</a:t>
            </a:r>
          </a:p>
          <a:p>
            <a:r>
              <a:rPr lang="ru-RU" sz="3200" dirty="0" smtClean="0"/>
              <a:t>Оформить результаты исследования.</a:t>
            </a:r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549275"/>
            <a:ext cx="7416800" cy="58324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59679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88913"/>
            <a:ext cx="8208963" cy="64801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635375" cy="32845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23675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5539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60350"/>
            <a:ext cx="3714750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4900"/>
            <a:ext cx="41402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3357563"/>
            <a:ext cx="45291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129088" cy="66690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6563" name="Рисунок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0200" y="404813"/>
            <a:ext cx="4787900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Содержимое 2"/>
          <p:cNvSpPr>
            <a:spLocks noGrp="1"/>
          </p:cNvSpPr>
          <p:nvPr>
            <p:ph idx="1"/>
          </p:nvPr>
        </p:nvSpPr>
        <p:spPr>
          <a:xfrm>
            <a:off x="5003800" y="1609725"/>
            <a:ext cx="2692400" cy="484663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 микромире</a:t>
            </a:r>
            <a:endParaRPr lang="ru-RU" dirty="0"/>
          </a:p>
        </p:txBody>
      </p:sp>
      <p:pic>
        <p:nvPicPr>
          <p:cNvPr id="6758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25538"/>
            <a:ext cx="6985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Содержимое 2"/>
          <p:cNvSpPr>
            <a:spLocks noGrp="1"/>
          </p:cNvSpPr>
          <p:nvPr>
            <p:ph idx="1"/>
          </p:nvPr>
        </p:nvSpPr>
        <p:spPr>
          <a:xfrm>
            <a:off x="5508625" y="1609725"/>
            <a:ext cx="2187575" cy="484663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8611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8353425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Матиас </a:t>
            </a:r>
            <a:r>
              <a:rPr lang="ru-RU" dirty="0" err="1" smtClean="0"/>
              <a:t>Шлейден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(5 апреля 1804 — 23 июня 1881)</a:t>
            </a:r>
            <a:endParaRPr lang="ru-RU" dirty="0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68475" y="1481138"/>
            <a:ext cx="4840288" cy="5376862"/>
          </a:xfrm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20188" cy="6877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Содержимое 2"/>
          <p:cNvSpPr>
            <a:spLocks noGrp="1"/>
          </p:cNvSpPr>
          <p:nvPr>
            <p:ph idx="1"/>
          </p:nvPr>
        </p:nvSpPr>
        <p:spPr>
          <a:xfrm>
            <a:off x="5651500" y="0"/>
            <a:ext cx="3168650" cy="2349500"/>
          </a:xfrm>
        </p:spPr>
        <p:txBody>
          <a:bodyPr/>
          <a:lstStyle/>
          <a:p>
            <a:r>
              <a:rPr lang="ru-RU" smtClean="0"/>
              <a:t>Дробь 1/2 свойственна злакам, березе, винограду; </a:t>
            </a:r>
          </a:p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683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58674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Содержимое 2"/>
          <p:cNvSpPr>
            <a:spLocks noGrp="1"/>
          </p:cNvSpPr>
          <p:nvPr>
            <p:ph idx="1"/>
          </p:nvPr>
        </p:nvSpPr>
        <p:spPr>
          <a:xfrm>
            <a:off x="5364163" y="549275"/>
            <a:ext cx="3384550" cy="5907088"/>
          </a:xfrm>
        </p:spPr>
        <p:txBody>
          <a:bodyPr/>
          <a:lstStyle/>
          <a:p>
            <a:r>
              <a:rPr lang="ru-RU" smtClean="0"/>
              <a:t>1/3 - осоке, тюльпану, ольхе; </a:t>
            </a:r>
          </a:p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270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8778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708275"/>
            <a:ext cx="615632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64993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Методы</a:t>
            </a:r>
            <a:r>
              <a:rPr lang="ru-RU" dirty="0" smtClean="0"/>
              <a:t>:</a:t>
            </a:r>
            <a:r>
              <a:rPr lang="ru-RU" b="1" dirty="0" smtClean="0"/>
              <a:t> </a:t>
            </a:r>
            <a:endParaRPr lang="ru-RU" dirty="0" smtClean="0"/>
          </a:p>
          <a:p>
            <a:r>
              <a:rPr lang="ru-RU" sz="3200" dirty="0" smtClean="0"/>
              <a:t>эмпирические: измерение, изучение чертежей, наблюдение, сравнение,   математические  расчеты;</a:t>
            </a:r>
          </a:p>
          <a:p>
            <a:r>
              <a:rPr lang="ru-RU" sz="3200" dirty="0" smtClean="0"/>
              <a:t>теоретические:  восхождение от абстрактного к конкретному, формализация;</a:t>
            </a:r>
          </a:p>
          <a:p>
            <a:r>
              <a:rPr lang="ru-RU" sz="3200" dirty="0" smtClean="0"/>
              <a:t>общие методы:  абстрагирование и конкретизация, анализ, синтез, индукция.</a:t>
            </a:r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857375"/>
            <a:ext cx="4386262" cy="29686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2/5 - груше, смородине, сливе</a:t>
            </a:r>
            <a:endParaRPr lang="ru-RU" dirty="0"/>
          </a:p>
        </p:txBody>
      </p:sp>
      <p:pic>
        <p:nvPicPr>
          <p:cNvPr id="73731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2143125"/>
            <a:ext cx="38322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928813"/>
            <a:ext cx="5643563" cy="46434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3/8 - капусте, редьке, льну</a:t>
            </a:r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319463"/>
            <a:ext cx="5029200" cy="35385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5/13 - ели, жасмину </a:t>
            </a:r>
            <a:endParaRPr lang="ru-RU" dirty="0"/>
          </a:p>
        </p:txBody>
      </p:sp>
      <p:pic>
        <p:nvPicPr>
          <p:cNvPr id="75779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9175" y="1500188"/>
            <a:ext cx="4314825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71625"/>
            <a:ext cx="2357437" cy="364331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u="sng" dirty="0" smtClean="0"/>
              <a:t>Периоды жизни человека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6803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1285875"/>
            <a:ext cx="594042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6421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/>
              <a:t>Мужчины:1, </a:t>
            </a:r>
            <a:r>
              <a:rPr lang="ru-RU" sz="2700" dirty="0" smtClean="0">
                <a:solidFill>
                  <a:srgbClr val="C00000"/>
                </a:solidFill>
              </a:rPr>
              <a:t>2</a:t>
            </a:r>
            <a:r>
              <a:rPr lang="ru-RU" sz="2700" dirty="0" smtClean="0"/>
              <a:t>, 3, 5, 8, 13, 21, 34, 55, 89.</a:t>
            </a:r>
            <a:br>
              <a:rPr lang="ru-RU" sz="2700" dirty="0" smtClean="0"/>
            </a:br>
            <a:r>
              <a:rPr lang="ru-RU" sz="2700" dirty="0" smtClean="0"/>
              <a:t>Женщины:1, </a:t>
            </a:r>
            <a:r>
              <a:rPr lang="ru-RU" sz="2700" dirty="0" smtClean="0">
                <a:solidFill>
                  <a:srgbClr val="C00000"/>
                </a:solidFill>
              </a:rPr>
              <a:t>3</a:t>
            </a:r>
            <a:r>
              <a:rPr lang="ru-RU" sz="2700" dirty="0" smtClean="0"/>
              <a:t>, 4, 7, 11, 18, 29, 47, 76, 123.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314450"/>
            <a:ext cx="6985000" cy="5238750"/>
          </a:xfr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Мужчины:1, 2, 3, 5, 8, </a:t>
            </a:r>
            <a:r>
              <a:rPr lang="ru-RU" sz="2800" dirty="0" smtClean="0">
                <a:solidFill>
                  <a:srgbClr val="C00000"/>
                </a:solidFill>
              </a:rPr>
              <a:t>13</a:t>
            </a:r>
            <a:r>
              <a:rPr lang="ru-RU" sz="2800" dirty="0" smtClean="0">
                <a:solidFill>
                  <a:schemeClr val="tx1"/>
                </a:solidFill>
              </a:rPr>
              <a:t>, 21, 34, 55, 89.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Женщины:1, 3, 4, 7, 11, </a:t>
            </a:r>
            <a:r>
              <a:rPr lang="ru-RU" sz="2800" dirty="0" smtClean="0">
                <a:solidFill>
                  <a:srgbClr val="C00000"/>
                </a:solidFill>
              </a:rPr>
              <a:t>18</a:t>
            </a:r>
            <a:r>
              <a:rPr lang="ru-RU" sz="2800" dirty="0" smtClean="0">
                <a:solidFill>
                  <a:schemeClr val="tx1"/>
                </a:solidFill>
              </a:rPr>
              <a:t>, 29, 47, 76, 123.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885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889125"/>
            <a:ext cx="7820025" cy="4968875"/>
          </a:xfr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Мужчины:1, 2, 3, 5, 8, 13, 21, </a:t>
            </a:r>
            <a:r>
              <a:rPr lang="ru-RU" sz="2800" dirty="0" smtClean="0">
                <a:solidFill>
                  <a:srgbClr val="FF0000"/>
                </a:solidFill>
              </a:rPr>
              <a:t>34</a:t>
            </a:r>
            <a:r>
              <a:rPr lang="ru-RU" sz="2800" dirty="0" smtClean="0">
                <a:solidFill>
                  <a:schemeClr val="tx1"/>
                </a:solidFill>
              </a:rPr>
              <a:t>, 55, 89.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Женщины:1, 3, 4, 7, 11, 18, 29, </a:t>
            </a:r>
            <a:r>
              <a:rPr lang="ru-RU" sz="2800" dirty="0" smtClean="0">
                <a:solidFill>
                  <a:srgbClr val="FF0000"/>
                </a:solidFill>
              </a:rPr>
              <a:t>47</a:t>
            </a:r>
            <a:r>
              <a:rPr lang="ru-RU" sz="2800" dirty="0" smtClean="0">
                <a:solidFill>
                  <a:schemeClr val="tx1"/>
                </a:solidFill>
              </a:rPr>
              <a:t>, 76, 123.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98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281113"/>
            <a:ext cx="7664450" cy="5576887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Мужчины:1, 2, 3, 5, 8, 13, 21, 34, 55, </a:t>
            </a:r>
            <a:r>
              <a:rPr lang="ru-RU" sz="2800" dirty="0" smtClean="0">
                <a:solidFill>
                  <a:srgbClr val="FF0000"/>
                </a:solidFill>
              </a:rPr>
              <a:t>89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Женщины:1, 3, 4, 7, 11, 18, 29, 47, 76, </a:t>
            </a:r>
            <a:r>
              <a:rPr lang="ru-RU" sz="2800" dirty="0" smtClean="0">
                <a:solidFill>
                  <a:srgbClr val="FF0000"/>
                </a:solidFill>
              </a:rPr>
              <a:t>123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268413"/>
            <a:ext cx="7310437" cy="55895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1922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1440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i="1" u="sng" dirty="0" err="1" smtClean="0"/>
              <a:t>Ханс</a:t>
            </a:r>
            <a:r>
              <a:rPr lang="ru-RU" sz="3600" i="1" u="sng" dirty="0" smtClean="0"/>
              <a:t> </a:t>
            </a:r>
            <a:r>
              <a:rPr lang="ru-RU" sz="3600" i="1" u="sng" dirty="0" err="1" smtClean="0"/>
              <a:t>Кристиан</a:t>
            </a:r>
            <a:r>
              <a:rPr lang="ru-RU" sz="3600" i="1" u="sng" dirty="0" smtClean="0"/>
              <a:t> </a:t>
            </a:r>
            <a:r>
              <a:rPr lang="ru-RU" sz="3600" i="1" u="sng" dirty="0" err="1" smtClean="0"/>
              <a:t>Э́рстед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(14.08.1777- 9.03.1851)</a:t>
            </a:r>
            <a:endParaRPr lang="ru-RU" sz="3600" dirty="0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55825" y="1268413"/>
            <a:ext cx="4337050" cy="5589587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21462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Патриарх </a:t>
            </a:r>
            <a:r>
              <a:rPr lang="ru-RU" i="1" dirty="0" smtClean="0"/>
              <a:t>Всея Руси  Кирилл</a:t>
            </a:r>
            <a:endParaRPr lang="ru-RU" i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549275"/>
            <a:ext cx="4608512" cy="6143625"/>
          </a:xfrm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949575"/>
            <a:ext cx="355282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0"/>
            <a:ext cx="4968875" cy="6905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Храм Василия Блаженного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4994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92150"/>
            <a:ext cx="43148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981075"/>
            <a:ext cx="4948238" cy="5876925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60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Содержимое 2"/>
          <p:cNvSpPr>
            <a:spLocks noGrp="1"/>
          </p:cNvSpPr>
          <p:nvPr>
            <p:ph idx="1"/>
          </p:nvPr>
        </p:nvSpPr>
        <p:spPr>
          <a:xfrm>
            <a:off x="357188" y="4929188"/>
            <a:ext cx="7339012" cy="152717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7043" name="Рисунок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Содержимое 2"/>
          <p:cNvSpPr>
            <a:spLocks noGrp="1"/>
          </p:cNvSpPr>
          <p:nvPr>
            <p:ph idx="1"/>
          </p:nvPr>
        </p:nvSpPr>
        <p:spPr>
          <a:xfrm>
            <a:off x="357188" y="4786313"/>
            <a:ext cx="7339012" cy="16700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8067" name="Рисунок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96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Роберт Броун (1773—1858). </a:t>
            </a:r>
            <a:endParaRPr lang="ru-RU" dirty="0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339975" y="1247775"/>
            <a:ext cx="4103688" cy="547211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02945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1138" name="Содержимое 6" descr="новый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954588" cy="6858000"/>
          </a:xfrm>
        </p:spPr>
      </p:pic>
      <p:pic>
        <p:nvPicPr>
          <p:cNvPr id="91139" name="Рисунок 7" descr="новый2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89038" y="0"/>
            <a:ext cx="7086601" cy="4525963"/>
          </a:xfrm>
        </p:spPr>
      </p:pic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7650" y="0"/>
            <a:ext cx="508635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3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М.В.Ломоносов (19ноября 1711— 15 апреля 1765)</a:t>
            </a:r>
            <a:endParaRPr lang="ru-RU" sz="3200" dirty="0"/>
          </a:p>
        </p:txBody>
      </p:sp>
      <p:pic>
        <p:nvPicPr>
          <p:cNvPr id="952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563938" y="1052513"/>
            <a:ext cx="4259262" cy="55435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i="1" u="sng" dirty="0" smtClean="0"/>
              <a:t>Желающий увидеть да увидит.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6258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08050"/>
            <a:ext cx="9144000" cy="594995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7282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8306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9330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84313"/>
            <a:ext cx="9036050" cy="5373687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035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419475" cy="5229225"/>
          </a:xfrm>
        </p:spPr>
      </p:pic>
      <p:pic>
        <p:nvPicPr>
          <p:cNvPr id="100355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412875"/>
            <a:ext cx="572452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997950" cy="638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02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0"/>
            <a:ext cx="74168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2738"/>
            <a:ext cx="56769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429000" y="0"/>
            <a:ext cx="5715000" cy="3571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4450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0"/>
            <a:ext cx="48323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Содержимое 4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39975" y="2332038"/>
            <a:ext cx="4830763" cy="4525962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/>
              <a:t>Артур Комптон</a:t>
            </a:r>
            <a:br>
              <a:rPr lang="ru-RU" sz="3600" dirty="0" smtClean="0"/>
            </a:br>
            <a:r>
              <a:rPr lang="ru-RU" sz="3600" dirty="0" smtClean="0"/>
              <a:t> (10.09.1892 г.–15.03.1962 г.)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481138"/>
            <a:ext cx="5816600" cy="5257800"/>
          </a:xfr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924300" cy="4433888"/>
          </a:xfrm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02050" y="2776538"/>
            <a:ext cx="5441950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757238" y="-387350"/>
            <a:ext cx="10442576" cy="72453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388" y="1844675"/>
            <a:ext cx="8997950" cy="3816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8546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71775" y="188913"/>
            <a:ext cx="3960813" cy="6669087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33375"/>
            <a:ext cx="8642350" cy="622935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613" y="1989138"/>
            <a:ext cx="8775700" cy="3600450"/>
          </a:xfr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343400"/>
            <a:ext cx="4953000" cy="1858963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mtClean="0"/>
              <a:t>      </a:t>
            </a:r>
          </a:p>
        </p:txBody>
      </p:sp>
      <p:pic>
        <p:nvPicPr>
          <p:cNvPr id="111619" name="Picture 5" descr="0604005"/>
          <p:cNvPicPr>
            <a:picLocks noChangeAspect="1" noChangeArrowheads="1"/>
          </p:cNvPicPr>
          <p:nvPr/>
        </p:nvPicPr>
        <p:blipFill>
          <a:blip r:embed="rId2"/>
          <a:srcRect l="3099"/>
          <a:stretch>
            <a:fillRect/>
          </a:stretch>
        </p:blipFill>
        <p:spPr bwMode="auto">
          <a:xfrm>
            <a:off x="609600" y="457200"/>
            <a:ext cx="4311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6" descr="060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6350" y="2514600"/>
            <a:ext cx="3746500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Rectangle 7"/>
          <p:cNvSpPr>
            <a:spLocks noChangeArrowheads="1"/>
          </p:cNvSpPr>
          <p:nvPr/>
        </p:nvSpPr>
        <p:spPr bwMode="auto">
          <a:xfrm>
            <a:off x="533400" y="5105400"/>
            <a:ext cx="42560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latin typeface="Cambria" pitchFamily="18" charset="0"/>
              </a:rPr>
              <a:t>Соцветие эхмеи удовлетворяет строгому математическому закону, основанному на числах Фибоначчи </a:t>
            </a:r>
          </a:p>
        </p:txBody>
      </p:sp>
      <p:sp>
        <p:nvSpPr>
          <p:cNvPr id="111622" name="Rectangle 8"/>
          <p:cNvSpPr>
            <a:spLocks noChangeArrowheads="1"/>
          </p:cNvSpPr>
          <p:nvPr/>
        </p:nvSpPr>
        <p:spPr bwMode="auto">
          <a:xfrm>
            <a:off x="5181600" y="1065213"/>
            <a:ext cx="3208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latin typeface="Cambria" pitchFamily="18" charset="0"/>
              </a:rPr>
              <a:t>Змеи используют те же принципы в организации своих внешних форм.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836613"/>
            <a:ext cx="8229600" cy="936625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39750" y="4652963"/>
            <a:ext cx="82296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9225FF"/>
            </a:outerShdw>
          </a:effectLst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95288" y="5229225"/>
            <a:ext cx="82296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20006097" algn="ctr" rotWithShape="0">
              <a:srgbClr val="9225FF">
                <a:alpha val="50000"/>
              </a:srgbClr>
            </a:outerShdw>
          </a:effectLst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000" b="1" dirty="0">
              <a:latin typeface="+mn-lt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900113" y="1412875"/>
            <a:ext cx="73437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latin typeface="+mn-lt"/>
              </a:rPr>
              <a:t>Цветы умеют считать? </a:t>
            </a:r>
            <a:endParaRPr lang="ru-RU" sz="44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2051050" y="2636838"/>
            <a:ext cx="5689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dirty="0">
                <a:latin typeface="+mn-lt"/>
              </a:rPr>
              <a:t>Цветы?</a:t>
            </a:r>
            <a:endParaRPr lang="ru-RU" sz="80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/>
      <p:bldP spid="22537" grpId="0"/>
      <p:bldP spid="22540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1</a:t>
            </a:r>
            <a:r>
              <a:rPr lang="ru-RU" sz="4400" dirty="0" smtClean="0"/>
              <a:t>, 2, 3, 5, 8,13,21 </a:t>
            </a:r>
            <a:r>
              <a:rPr lang="ru-RU" sz="6000" dirty="0" smtClean="0"/>
              <a:t>Белая кала</a:t>
            </a:r>
            <a:endParaRPr lang="ru-RU" sz="6000" dirty="0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25538"/>
            <a:ext cx="9144000" cy="573246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1</a:t>
            </a:r>
            <a:r>
              <a:rPr lang="ru-RU" sz="4000" dirty="0" smtClean="0"/>
              <a:t>, </a:t>
            </a:r>
            <a:r>
              <a:rPr lang="ru-RU" sz="4000" dirty="0" smtClean="0">
                <a:solidFill>
                  <a:srgbClr val="FF0000"/>
                </a:solidFill>
              </a:rPr>
              <a:t>2</a:t>
            </a:r>
            <a:r>
              <a:rPr lang="ru-RU" sz="4000" dirty="0" smtClean="0"/>
              <a:t>, 3, 5, 8,13,21    </a:t>
            </a:r>
            <a:r>
              <a:rPr lang="ru-RU" dirty="0" smtClean="0"/>
              <a:t> </a:t>
            </a:r>
            <a:r>
              <a:rPr lang="ru-RU" sz="5400" dirty="0" smtClean="0"/>
              <a:t>Молочай</a:t>
            </a:r>
            <a:endParaRPr lang="ru-RU" sz="5400" dirty="0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1496</TotalTime>
  <Words>955</Words>
  <Application>Microsoft Office PowerPoint</Application>
  <PresentationFormat>Экран (4:3)</PresentationFormat>
  <Paragraphs>132</Paragraphs>
  <Slides>126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126</vt:i4>
      </vt:variant>
    </vt:vector>
  </HeadingPairs>
  <TitlesOfParts>
    <vt:vector size="127" baseType="lpstr">
      <vt:lpstr>Открытая</vt:lpstr>
      <vt:lpstr>Золотое сечение - Божественная мера красоты, сотворенная в природе.</vt:lpstr>
      <vt:lpstr>Наука и вера суть две дочери Одного Великого родителя, и в распрю зайти не могут М.В.Ломоносов. </vt:lpstr>
      <vt:lpstr>Слайд 3</vt:lpstr>
      <vt:lpstr>Слайд 4</vt:lpstr>
      <vt:lpstr>Слайд 5</vt:lpstr>
      <vt:lpstr>Слайд 6</vt:lpstr>
      <vt:lpstr>Патриарх Всея Руси  Кирилл</vt:lpstr>
      <vt:lpstr>Слайд 8</vt:lpstr>
      <vt:lpstr>Артур Комптон  (10.09.1892 г.–15.03.1962 г.)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Золотое сечение - Божественная мера красоты, сотворенная в природе.</vt:lpstr>
      <vt:lpstr> Годы жизни Фибоначчи точно неизвестны: 1170/1180-1240/1250.</vt:lpstr>
      <vt:lpstr>Слайд 20</vt:lpstr>
      <vt:lpstr>1,2,3,5,8,13,21,34,55,89,144,233,377,610,,,</vt:lpstr>
      <vt:lpstr>Свойство чисел Фибоначчи</vt:lpstr>
      <vt:lpstr>Самая главная книга всех современных архитекторов справочник Э.Нойферта "Строительное проектирование" содержит основные расчеты параметров туловища человека, заключающие в себе золотую пропорцию.  </vt:lpstr>
      <vt:lpstr>Первый пример золотого сечения в строении тела человека: </vt:lpstr>
      <vt:lpstr> </vt:lpstr>
      <vt:lpstr>Слайд 26</vt:lpstr>
      <vt:lpstr>Слайд 27</vt:lpstr>
      <vt:lpstr>Слайд 28</vt:lpstr>
      <vt:lpstr>Золотая пропорция в строении легких человека </vt:lpstr>
      <vt:lpstr>Слайд 30</vt:lpstr>
      <vt:lpstr>Слайд 31</vt:lpstr>
      <vt:lpstr>Слайд 32</vt:lpstr>
      <vt:lpstr>Как расположены листочки на стебле?</vt:lpstr>
      <vt:lpstr>Цикорий</vt:lpstr>
      <vt:lpstr>Слайд 35</vt:lpstr>
      <vt:lpstr>Слайд 36</vt:lpstr>
      <vt:lpstr>Слайд 37</vt:lpstr>
      <vt:lpstr>Слайд 38</vt:lpstr>
      <vt:lpstr>Слайд 39</vt:lpstr>
      <vt:lpstr>Френсис Крик  (08.06.1916 -30.07. 2004)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 </vt:lpstr>
      <vt:lpstr>Слайд 51</vt:lpstr>
      <vt:lpstr> </vt:lpstr>
      <vt:lpstr>Слайд 53</vt:lpstr>
      <vt:lpstr>В микромире</vt:lpstr>
      <vt:lpstr>Слайд 55</vt:lpstr>
      <vt:lpstr>Матиас Шлейден  (5 апреля 1804 — 23 июня 1881)</vt:lpstr>
      <vt:lpstr>Слайд 57</vt:lpstr>
      <vt:lpstr>Слайд 58</vt:lpstr>
      <vt:lpstr>Слайд 59</vt:lpstr>
      <vt:lpstr>2/5 - груше, смородине, сливе</vt:lpstr>
      <vt:lpstr>3/8 - капусте, редьке, льну</vt:lpstr>
      <vt:lpstr>5/13 - ели, жасмину </vt:lpstr>
      <vt:lpstr>Периоды жизни человека </vt:lpstr>
      <vt:lpstr>Мужчины:1, 2, 3, 5, 8, 13, 21, 34, 55, 89. Женщины:1, 3, 4, 7, 11, 18, 29, 47, 76, 123.  </vt:lpstr>
      <vt:lpstr>Мужчины:1, 2, 3, 5, 8, 13, 21, 34, 55, 89. Женщины:1, 3, 4, 7, 11, 18, 29, 47, 76, 123.</vt:lpstr>
      <vt:lpstr>Мужчины:1, 2, 3, 5, 8, 13, 21, 34, 55, 89. Женщины:1, 3, 4, 7, 11, 18, 29, 47, 76, 123.</vt:lpstr>
      <vt:lpstr>Мужчины:1, 2, 3, 5, 8, 13, 21, 34, 55, 89. Женщины:1, 3, 4, 7, 11, 18, 29, 47, 76, 123.</vt:lpstr>
      <vt:lpstr>Слайд 68</vt:lpstr>
      <vt:lpstr>Ханс Кристиан Э́рстед  (14.08.1777- 9.03.1851)</vt:lpstr>
      <vt:lpstr>Слайд 70</vt:lpstr>
      <vt:lpstr>Храм Василия Блаженного </vt:lpstr>
      <vt:lpstr>Слайд 72</vt:lpstr>
      <vt:lpstr>Слайд 73</vt:lpstr>
      <vt:lpstr>Слайд 74</vt:lpstr>
      <vt:lpstr>Роберт Броун (1773—1858). </vt:lpstr>
      <vt:lpstr>Слайд 76</vt:lpstr>
      <vt:lpstr>Слайд 77</vt:lpstr>
      <vt:lpstr>Слайд 78</vt:lpstr>
      <vt:lpstr>Слайд 79</vt:lpstr>
      <vt:lpstr>М.В.Ломоносов (19ноября 1711— 15 апреля 1765)</vt:lpstr>
      <vt:lpstr>Желающий увидеть да увидит. 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1, 2, 3, 5, 8,13,21 Белая кала</vt:lpstr>
      <vt:lpstr>1, 2, 3, 5, 8,13,21     Молочай</vt:lpstr>
      <vt:lpstr> 1, 2, 3, 5, 8,13,21   ТРИЛЛИУМ</vt:lpstr>
      <vt:lpstr>1, 2, 3, 5, 8,13,21     ВОДОСБОР</vt:lpstr>
      <vt:lpstr>1, 2, 3, 5, 8,13,21   ВОЛЧЬЯ СТОПА</vt:lpstr>
      <vt:lpstr>1, 2, 3, 5, 8,13,21  Черноглазая Сьюзан</vt:lpstr>
      <vt:lpstr>1, 2, 3, 5, 8,13,21    Хризантема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Рассмотреть спираль так же можно в том, как свернулась сороконожка . 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Интернет-ресурсы</vt:lpstr>
      <vt:lpstr>Авторы:  Фартуков В. Н.   студенты II курса ОГБОУ СПО САТК имени Е.Г.Трубицына. </vt:lpstr>
      <vt:lpstr>Авторы:   Антипов А.С.  студенты II курса ОГБОУ СПО САТК имени Е.Г.Трубицына. </vt:lpstr>
      <vt:lpstr>Авторы:  Охрименко А.И.   студенты II курса ОГБОУ СПО САТК имени Е.Г.Трубицына. </vt:lpstr>
      <vt:lpstr>Научные руководители: Кудрявцева Наталия Викторовна,  Курченкова Елена Валентиновна. </vt:lpstr>
      <vt:lpstr>Слайд 126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Сформированность учебно-познавательного интереса</dc:title>
  <dc:creator>пользователь</dc:creator>
  <cp:lastModifiedBy>Lena</cp:lastModifiedBy>
  <cp:revision>180</cp:revision>
  <dcterms:created xsi:type="dcterms:W3CDTF">2011-11-30T15:03:02Z</dcterms:created>
  <dcterms:modified xsi:type="dcterms:W3CDTF">2014-04-29T07:45:22Z</dcterms:modified>
</cp:coreProperties>
</file>