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33" r:id="rId3"/>
    <p:sldId id="327" r:id="rId4"/>
    <p:sldId id="328" r:id="rId5"/>
    <p:sldId id="329" r:id="rId6"/>
    <p:sldId id="330" r:id="rId7"/>
    <p:sldId id="260" r:id="rId8"/>
    <p:sldId id="261" r:id="rId9"/>
    <p:sldId id="262" r:id="rId10"/>
    <p:sldId id="263" r:id="rId11"/>
    <p:sldId id="264" r:id="rId12"/>
    <p:sldId id="265" r:id="rId13"/>
    <p:sldId id="284" r:id="rId14"/>
    <p:sldId id="266" r:id="rId15"/>
    <p:sldId id="267" r:id="rId16"/>
    <p:sldId id="285" r:id="rId17"/>
    <p:sldId id="269" r:id="rId18"/>
    <p:sldId id="258" r:id="rId19"/>
    <p:sldId id="286" r:id="rId20"/>
    <p:sldId id="334" r:id="rId21"/>
    <p:sldId id="294" r:id="rId22"/>
    <p:sldId id="331" r:id="rId23"/>
    <p:sldId id="304" r:id="rId24"/>
    <p:sldId id="360" r:id="rId25"/>
    <p:sldId id="302" r:id="rId26"/>
    <p:sldId id="287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289" r:id="rId37"/>
    <p:sldId id="345" r:id="rId38"/>
    <p:sldId id="346" r:id="rId39"/>
    <p:sldId id="347" r:id="rId40"/>
    <p:sldId id="348" r:id="rId41"/>
    <p:sldId id="349" r:id="rId42"/>
    <p:sldId id="288" r:id="rId43"/>
    <p:sldId id="350" r:id="rId44"/>
    <p:sldId id="353" r:id="rId45"/>
    <p:sldId id="351" r:id="rId46"/>
    <p:sldId id="352" r:id="rId47"/>
    <p:sldId id="354" r:id="rId48"/>
    <p:sldId id="358" r:id="rId49"/>
    <p:sldId id="356" r:id="rId50"/>
    <p:sldId id="355" r:id="rId51"/>
    <p:sldId id="291" r:id="rId52"/>
    <p:sldId id="296" r:id="rId53"/>
    <p:sldId id="272" r:id="rId54"/>
    <p:sldId id="305" r:id="rId55"/>
    <p:sldId id="273" r:id="rId56"/>
    <p:sldId id="274" r:id="rId57"/>
    <p:sldId id="275" r:id="rId58"/>
    <p:sldId id="279" r:id="rId59"/>
    <p:sldId id="280" r:id="rId60"/>
    <p:sldId id="282" r:id="rId61"/>
    <p:sldId id="283" r:id="rId62"/>
    <p:sldId id="314" r:id="rId63"/>
    <p:sldId id="361" r:id="rId64"/>
    <p:sldId id="362" r:id="rId65"/>
    <p:sldId id="363" r:id="rId66"/>
    <p:sldId id="317" r:id="rId67"/>
    <p:sldId id="364" r:id="rId68"/>
    <p:sldId id="318" r:id="rId69"/>
    <p:sldId id="308" r:id="rId70"/>
    <p:sldId id="309" r:id="rId71"/>
    <p:sldId id="310" r:id="rId72"/>
    <p:sldId id="321" r:id="rId73"/>
    <p:sldId id="311" r:id="rId74"/>
    <p:sldId id="312" r:id="rId75"/>
    <p:sldId id="313" r:id="rId76"/>
    <p:sldId id="366" r:id="rId77"/>
    <p:sldId id="332" r:id="rId78"/>
    <p:sldId id="365" r:id="rId79"/>
    <p:sldId id="315" r:id="rId80"/>
    <p:sldId id="322" r:id="rId81"/>
    <p:sldId id="359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tmn.fio.ru/works/26x/304/images/ogon.gif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572000" y="3357562"/>
            <a:ext cx="4191000" cy="3286148"/>
          </a:xfrm>
        </p:spPr>
        <p:txBody>
          <a:bodyPr/>
          <a:lstStyle/>
          <a:p>
            <a:r>
              <a:rPr lang="ru-RU" dirty="0" smtClean="0"/>
              <a:t>Выполнили</a:t>
            </a:r>
            <a:r>
              <a:rPr lang="en-US" dirty="0" smtClean="0"/>
              <a:t>:</a:t>
            </a:r>
          </a:p>
          <a:p>
            <a:pPr algn="l"/>
            <a:r>
              <a:rPr lang="ru-RU" dirty="0" smtClean="0"/>
              <a:t>Студенты  1 курса</a:t>
            </a:r>
          </a:p>
          <a:p>
            <a:pPr algn="l"/>
            <a:r>
              <a:rPr lang="ru-RU" dirty="0" smtClean="0"/>
              <a:t>Группы ТЭДМ16,С15</a:t>
            </a:r>
          </a:p>
          <a:p>
            <a:pPr algn="l"/>
            <a:r>
              <a:rPr lang="ru-RU" dirty="0" smtClean="0"/>
              <a:t>Копытов Евгений</a:t>
            </a:r>
          </a:p>
          <a:p>
            <a:pPr algn="l"/>
            <a:r>
              <a:rPr lang="ru-RU" dirty="0" smtClean="0"/>
              <a:t>Новиков Алексей</a:t>
            </a:r>
          </a:p>
          <a:p>
            <a:pPr algn="l"/>
            <a:r>
              <a:rPr lang="ru-RU" dirty="0" smtClean="0"/>
              <a:t>Новиков Антон</a:t>
            </a:r>
          </a:p>
          <a:p>
            <a:pPr algn="l"/>
            <a:r>
              <a:rPr lang="ru-RU" dirty="0" err="1" smtClean="0"/>
              <a:t>Секиров</a:t>
            </a:r>
            <a:r>
              <a:rPr lang="ru-RU" dirty="0" smtClean="0"/>
              <a:t> Семен</a:t>
            </a:r>
          </a:p>
          <a:p>
            <a:pPr algn="l"/>
            <a:r>
              <a:rPr lang="ru-RU" dirty="0" smtClean="0"/>
              <a:t>Ермаков Александр</a:t>
            </a:r>
          </a:p>
          <a:p>
            <a:pPr algn="l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Проект на тему</a:t>
            </a:r>
            <a:r>
              <a:rPr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«пирамида –чудо света»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0" y="1643050"/>
            <a:ext cx="5043494" cy="5072098"/>
          </a:xfrm>
        </p:spPr>
        <p:txBody>
          <a:bodyPr>
            <a:normAutofit/>
          </a:bodyPr>
          <a:lstStyle/>
          <a:p>
            <a:r>
              <a:rPr lang="ru-RU" dirty="0" smtClean="0"/>
              <a:t> Пирамиды - Земной образ Звёздного рая. Комплекс Гизы отражает место на небосводе, куда по их представлении уходит душа фараона после смерти. Аналогии: Нил - Млечный Путь, Пирамиды - Пояс Ориона, </a:t>
            </a:r>
            <a:r>
              <a:rPr lang="ru-RU" dirty="0" err="1" smtClean="0"/>
              <a:t>Дашур</a:t>
            </a:r>
            <a:r>
              <a:rPr lang="ru-RU" dirty="0" smtClean="0"/>
              <a:t> - Гиады.</a:t>
            </a:r>
          </a:p>
        </p:txBody>
      </p:sp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214546" y="152400"/>
            <a:ext cx="6472254" cy="12192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Третья версия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71612"/>
            <a:ext cx="407193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571472" y="1428737"/>
            <a:ext cx="8115328" cy="1928826"/>
          </a:xfrm>
        </p:spPr>
        <p:txBody>
          <a:bodyPr/>
          <a:lstStyle/>
          <a:p>
            <a:r>
              <a:rPr lang="ru-RU" dirty="0" smtClean="0"/>
              <a:t> Пирамиды - Хронологический маяк Памятной Дате. Вопрос только в каком цикле прецессии, прошлом или будущем.</a:t>
            </a:r>
          </a:p>
        </p:txBody>
      </p:sp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071670" y="152400"/>
            <a:ext cx="6615130" cy="12192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Четвёртая версия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214686"/>
            <a:ext cx="673165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0496" y="1071546"/>
            <a:ext cx="4729138" cy="557216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900" dirty="0" smtClean="0"/>
              <a:t>Пирамиды - Звёздный маяк. Мы знаем что в начале правления четвёртой династии в Древнем Египте произошло что-то неординарное, вмешательство Бога, приведшее к взлёту цивилизации. Например на земле, по каким то причинам, "застрял" корабль пришельцев - Египетский аналог - птица Феникс. </a:t>
            </a:r>
            <a:r>
              <a:rPr lang="ru-RU" sz="1900" dirty="0" err="1" smtClean="0"/>
              <a:t>Имхотеп</a:t>
            </a:r>
            <a:r>
              <a:rPr lang="ru-RU" sz="1900" dirty="0" smtClean="0"/>
              <a:t> - один из самых загадочных людей прошлого, будучи верховным жрецом в Анну сам ли он являлся пришельцем или сотрудничал с ними как с богами или в обмен на обещание долголетия, но именно он стал вторым лицом при фараоне </a:t>
            </a:r>
            <a:r>
              <a:rPr lang="ru-RU" sz="1900" dirty="0" err="1" smtClean="0"/>
              <a:t>Джосере</a:t>
            </a:r>
            <a:r>
              <a:rPr lang="ru-RU" sz="1900" dirty="0" smtClean="0"/>
              <a:t> и архитектором Пирамид. </a:t>
            </a:r>
          </a:p>
        </p:txBody>
      </p:sp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Пятая версия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26231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6248" y="214290"/>
            <a:ext cx="4614866" cy="6429420"/>
          </a:xfrm>
        </p:spPr>
        <p:txBody>
          <a:bodyPr>
            <a:normAutofit fontScale="92500" lnSpcReduction="10000"/>
          </a:bodyPr>
          <a:lstStyle/>
          <a:p>
            <a:r>
              <a:rPr lang="ru-RU" sz="2300" dirty="0" smtClean="0"/>
              <a:t>Считается что замысел Пирамиды Хеопса тоже принадлежит ему - так что прожил </a:t>
            </a:r>
            <a:r>
              <a:rPr lang="ru-RU" sz="2300" dirty="0" err="1" smtClean="0"/>
              <a:t>Имхотеп</a:t>
            </a:r>
            <a:r>
              <a:rPr lang="ru-RU" sz="2300" dirty="0" smtClean="0"/>
              <a:t> действительно долго (средняя продолжительность жизни в древнем Египте была всего 50 лет). Можно предположить что Комплекс Пирамид являлся "Звёздным маяком" , призванным обратить на себя внимание сторонних наблюдателей и рассказать кто перед ними. Именно поэтому мы сейчас не можем твёрдо сказать о замысле создателей пирамид. Вполне возможно это просто символ неведомого нам языка. Мы не знаем увенчалась ли успехом эта идея, но могила </a:t>
            </a:r>
            <a:r>
              <a:rPr lang="ru-RU" sz="2300" dirty="0" err="1" smtClean="0"/>
              <a:t>Имхотепа</a:t>
            </a:r>
            <a:r>
              <a:rPr lang="ru-RU" sz="2300" dirty="0" smtClean="0"/>
              <a:t> до сих пор не найдена.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85860"/>
            <a:ext cx="114272" cy="857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14340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9058" y="1357298"/>
            <a:ext cx="4757742" cy="4929222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100" dirty="0" smtClean="0"/>
              <a:t> </a:t>
            </a:r>
            <a:r>
              <a:rPr lang="ru-RU" sz="2400" dirty="0" smtClean="0"/>
              <a:t>Пирамида - "гравитационно-пространственный" маяк. Вариант похожий на предыдущий, но только поведём речь не о космическом корабле - а о "параллельном" мире. А пирамиды являлись "преобразователями пространства" - возмущающими ткань пространства-времени. Может быть даже не устройство для перемещения, а просто " маяк", призванный обратить внимание.</a:t>
            </a:r>
          </a:p>
        </p:txBody>
      </p:sp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Шестая версия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3786214" cy="409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0430" y="1500174"/>
            <a:ext cx="5186370" cy="4595826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100" dirty="0" smtClean="0"/>
              <a:t>Диодов Сицилийский предполагал подъем каменных блоков по земляным насыпям. Около 1719 года француз Поль Люка утверждал, что пирамиды облицованы цементом, а не камнем. Англичанин Р. </a:t>
            </a:r>
            <a:r>
              <a:rPr lang="ru-RU" sz="2100" dirty="0" err="1" smtClean="0"/>
              <a:t>Покок</a:t>
            </a:r>
            <a:r>
              <a:rPr lang="ru-RU" sz="2100" dirty="0" smtClean="0"/>
              <a:t> в 1745 году высказывает предположение о пирамидах как об облицованных каменными плитами горах. Уже в наше время, всего несколько лет назад, инженер-химик Джозеф </a:t>
            </a:r>
            <a:r>
              <a:rPr lang="ru-RU" sz="2100" dirty="0" err="1" smtClean="0"/>
              <a:t>Давидовиц</a:t>
            </a:r>
            <a:r>
              <a:rPr lang="ru-RU" sz="2100" dirty="0" smtClean="0"/>
              <a:t> возродил гипотезу о цементной облицовке, приведя в ее подтверждение результаты научных исследований. </a:t>
            </a:r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Строительство пирамид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50043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0" y="1524000"/>
            <a:ext cx="4114800" cy="4762520"/>
          </a:xfrm>
        </p:spPr>
        <p:txBody>
          <a:bodyPr>
            <a:normAutofit/>
          </a:bodyPr>
          <a:lstStyle/>
          <a:p>
            <a:r>
              <a:rPr lang="ru-RU" sz="2100" dirty="0" smtClean="0"/>
              <a:t>Но вот американский инженер Буш снова вернулся к камню, однако высказал мнение, что каменные блоки оснащались с двух сторон сегментами и таким образом превращались из прямоугольников в цилиндры. Буш успешно испытал свой способ, вкатывая почти трехтонный цилиндр по наклонной плоскости усилиями четырех человек.</a:t>
            </a:r>
            <a:endParaRPr lang="ru-RU" sz="21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500034" y="357166"/>
            <a:ext cx="8001056" cy="1071570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Строительство пирамид</a:t>
            </a:r>
            <a:endParaRPr lang="ru-RU" dirty="0"/>
          </a:p>
        </p:txBody>
      </p:sp>
      <p:pic>
        <p:nvPicPr>
          <p:cNvPr id="2050" name="Picture 2" descr="F:\математика\фото пирамид\1288138628_jeti_zagadochnye_egipetskie_piramidy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697277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43438" y="500042"/>
            <a:ext cx="4143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714876" y="1571612"/>
            <a:ext cx="3971924" cy="4524388"/>
          </a:xfrm>
        </p:spPr>
        <p:txBody>
          <a:bodyPr>
            <a:normAutofit lnSpcReduction="10000"/>
          </a:bodyPr>
          <a:lstStyle/>
          <a:p>
            <a:r>
              <a:rPr lang="ru-RU" sz="2100" dirty="0" smtClean="0"/>
              <a:t>В 1978 году группа японских энтузиастов пыталась построить всего лишь 11-метровую пирамиду, используя наклонную насыпь и волокуши для подъема каменных блоков, но потерпела неудачу. Насыпь оказалась слишком крутой, чтобы втаскивать по ней волокуши с грузом, и достраивать пирамиду пришлось современной технике.</a:t>
            </a:r>
          </a:p>
          <a:p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Строительство пирамиды</a:t>
            </a:r>
            <a:endParaRPr lang="ru-RU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5" name="Picture 3" descr="F:\математика\фото пирамид\imag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528" y="1571612"/>
            <a:ext cx="3607033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28670"/>
            <a:ext cx="5072066" cy="592933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Египетские пирамиды - это величайшие архитектурные памятники Древнего Египта.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/>
              <a:t>При упоминании египетских пирамид, как правило, имеют в виду Великие Пирамиды, расположенные в Гизе, неподалёку от Каира.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214414" y="-214338"/>
            <a:ext cx="6643734" cy="1142984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Египетские  пирамиды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000108"/>
            <a:ext cx="310832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843341"/>
            <a:ext cx="3240088" cy="301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6248" y="1571612"/>
            <a:ext cx="4400552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100" dirty="0" smtClean="0"/>
              <a:t>    Эти пирамиды относятся к периоду IV династии. Стены пирамид поднимаются под углом от 51° (пирамида </a:t>
            </a:r>
            <a:r>
              <a:rPr lang="ru-RU" sz="2100" dirty="0" err="1" smtClean="0"/>
              <a:t>Менкаура</a:t>
            </a:r>
            <a:r>
              <a:rPr lang="ru-RU" sz="2100" dirty="0" smtClean="0"/>
              <a:t>) до 53° (пирамида </a:t>
            </a:r>
            <a:r>
              <a:rPr lang="ru-RU" sz="2100" dirty="0" err="1" smtClean="0"/>
              <a:t>Хефрена</a:t>
            </a:r>
            <a:r>
              <a:rPr lang="ru-RU" sz="2100" dirty="0" smtClean="0"/>
              <a:t>) к горизонту. Грани точно ориентированы по сторонам света. Пирамида Хеопса построена на массивном природном скальном возвышении, которое оказалось в самой середине основания пирамиды. Его высота около 9 м.</a:t>
            </a:r>
            <a:endParaRPr lang="ru-RU" sz="21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Великие пирамиды</a:t>
            </a:r>
            <a:endParaRPr lang="ru-RU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F:\математика\фото пирамид\images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3609981" cy="4230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История возникновения пирамид.</a:t>
            </a:r>
          </a:p>
          <a:p>
            <a:r>
              <a:rPr lang="ru-RU" dirty="0" smtClean="0"/>
              <a:t>2. Пирамиды в архитектуре, технике, дизайне одежды.</a:t>
            </a:r>
          </a:p>
          <a:p>
            <a:r>
              <a:rPr lang="ru-RU" dirty="0" smtClean="0"/>
              <a:t>3. Математическое понятие пирамиды.</a:t>
            </a:r>
          </a:p>
          <a:p>
            <a:r>
              <a:rPr lang="ru-RU" dirty="0" smtClean="0"/>
              <a:t>4. Свойства пирамид.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/>
              <a:t>План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500198"/>
          </a:xfrm>
        </p:spPr>
        <p:txBody>
          <a:bodyPr>
            <a:noAutofit/>
          </a:bodyPr>
          <a:lstStyle/>
          <a:p>
            <a:r>
              <a:rPr lang="ru-RU" sz="1800" dirty="0" smtClean="0"/>
              <a:t>Существует легенда, которая рассказывает о том, как Фалес нашел высоту пирамиды. Он предложил для этой задачи простое и красивое решение. Воткнув длинный шест вертикально в землю, сказал:</a:t>
            </a:r>
            <a:br>
              <a:rPr lang="ru-RU" sz="1800" dirty="0" smtClean="0"/>
            </a:br>
            <a:r>
              <a:rPr lang="ru-RU" sz="1800" dirty="0" smtClean="0"/>
              <a:t>- Когда тень от этого шеста будет иметь ту же длину, что и шест, тень от пирамиды будет иметь ту же длину, что и пирамида.</a:t>
            </a:r>
            <a:endParaRPr lang="ru-RU" sz="1800" dirty="0"/>
          </a:p>
        </p:txBody>
      </p:sp>
      <p:pic>
        <p:nvPicPr>
          <p:cNvPr id="4" name="Рисунок 13" descr="Фалес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643702" y="1643050"/>
            <a:ext cx="1709742" cy="196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1"/>
          <p:cNvSpPr>
            <a:spLocks noChangeArrowheads="1"/>
          </p:cNvSpPr>
          <p:nvPr/>
        </p:nvSpPr>
        <p:spPr bwMode="auto">
          <a:xfrm flipH="1">
            <a:off x="1571604" y="3643314"/>
            <a:ext cx="1600200" cy="2667000"/>
          </a:xfrm>
          <a:prstGeom prst="rtTriangle">
            <a:avLst/>
          </a:prstGeom>
          <a:solidFill>
            <a:srgbClr val="FFCC66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143240" y="3643314"/>
            <a:ext cx="1600200" cy="2667000"/>
          </a:xfrm>
          <a:prstGeom prst="rtTriangle">
            <a:avLst/>
          </a:prstGeom>
          <a:solidFill>
            <a:srgbClr val="FFCC66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143108" y="2571744"/>
            <a:ext cx="3357563" cy="364331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-5400000">
            <a:off x="4224326" y="4991120"/>
            <a:ext cx="0" cy="2590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1219747" cy="1266824"/>
          </a:xfrm>
          <a:prstGeom prst="rect">
            <a:avLst/>
          </a:prstGeom>
          <a:noFill/>
        </p:spPr>
      </p:pic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3143240" y="3714752"/>
            <a:ext cx="0" cy="2590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0"/>
            <a:ext cx="4392488" cy="358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36215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92896"/>
            <a:ext cx="462723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5" y="0"/>
            <a:ext cx="85725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780808" cy="583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Еще удивительнее другое соотношение: если сторону основания пирамиды разделить на точную длину года – 365,2422 суток, то получается 10-миллионная доля земной полуоси с большой точностью.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357562"/>
            <a:ext cx="2928958" cy="287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428604"/>
            <a:ext cx="8329642" cy="5667396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/>
              <a:t>В наше время  форма пирамид встречаются почти  везде, например</a:t>
            </a:r>
            <a:r>
              <a:rPr lang="en-US" sz="2900" dirty="0" smtClean="0"/>
              <a:t>: </a:t>
            </a:r>
            <a:r>
              <a:rPr lang="ru-RU" sz="2900" dirty="0" smtClean="0"/>
              <a:t> Торговый центр в </a:t>
            </a:r>
            <a:r>
              <a:rPr lang="ru-RU" sz="2900" dirty="0" err="1" smtClean="0"/>
              <a:t>Илинге</a:t>
            </a:r>
            <a:r>
              <a:rPr lang="ru-RU" sz="2900" dirty="0" smtClean="0"/>
              <a:t> (Лондон) - -образец постмодернизма. Одна из его башен имеет форму пирамиды и придает зданию величавый вид. </a:t>
            </a:r>
            <a:endParaRPr lang="ru-RU" sz="2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45719" cy="618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564904"/>
            <a:ext cx="5328592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Троицкая церковь была построена в 1785 году архитектором Н. А. Львовым близ Петербурга, в селе Александровском, — загородной усадьбе екатерининского  вельможи А. А. Вяземского. Укрепившееся за церковью название «Кулич и пасха» объясняется внешним видом здания.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12776"/>
            <a:ext cx="424847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Гостиница в китае РЮГЕН 105 этажей, 330 метров. При первоначальном сроке сдачи планировалось, что Рюгён станет высочайшей гостиницей в мире. К тому же гостиница должна была стать символом процветания коммунистической страны. Но этот проект находится в стадии реализации уже более 15 лет. И никто не может с уверенностью сказать, когда будет завершено строительство.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2816"/>
            <a:ext cx="4176464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Монреаль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08720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Пирамида – слово греческого происхождения, означает “Огонь”.</a:t>
            </a:r>
            <a:endParaRPr lang="ru-RU" sz="2800" dirty="0" smtClean="0"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 descr="http://tmn.fio.ru/works/26x/304/images/ogon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71472" y="2500306"/>
            <a:ext cx="3325812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1404" y="2857496"/>
            <a:ext cx="1349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cs typeface="Times New Roman" pitchFamily="18" charset="0"/>
              </a:rPr>
              <a:t>огонь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Модель тетраэдра (VRML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32" t="12308" r="12308" b="18462"/>
          <a:stretch>
            <a:fillRect/>
          </a:stretch>
        </p:blipFill>
        <p:spPr bwMode="auto">
          <a:xfrm>
            <a:off x="4429124" y="2357430"/>
            <a:ext cx="4214812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Канада.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908720"/>
            <a:ext cx="489654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Улан-уде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77686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Челябинск, пирамида, торговый центр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560840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Китай. Пекин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8092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Пирамида - станция метро в Мюнхене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704856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Малайзия. Купола зданий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5608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86766" cy="1285884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Вход в Лувр (Париж) – это не обычная дверь, а пирамида сделанная из стекла, имеющая высоту 21,65 метра</a:t>
            </a:r>
            <a:endParaRPr lang="ru-RU" sz="2800" dirty="0"/>
          </a:p>
        </p:txBody>
      </p:sp>
      <p:pic>
        <p:nvPicPr>
          <p:cNvPr id="4" name="Picture 4" descr="315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654" t="31488" r="18727" b="14294"/>
          <a:stretch>
            <a:fillRect/>
          </a:stretch>
        </p:blipFill>
        <p:spPr bwMode="auto">
          <a:xfrm>
            <a:off x="642909" y="1643050"/>
            <a:ext cx="772659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>Университетский волейбольно-баскетбольный стадион в Калифорнии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77686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Здание в форме синей пирамиды, в котором размещается трехмерный кинотеатр, действующий на основе передовой технологии. Израиль.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1268760"/>
            <a:ext cx="73448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Клиника в Германии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70485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Объект исследования</a:t>
            </a:r>
            <a:r>
              <a:rPr lang="ru-RU" sz="3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применение пирамид в различных областях науки и техники. </a:t>
            </a:r>
            <a:endParaRPr lang="ru-RU" sz="3600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3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пирамида  и ее свойства. </a:t>
            </a:r>
            <a:endParaRPr lang="ru-RU" sz="3600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 исследования</a:t>
            </a:r>
            <a:r>
              <a:rPr lang="ru-RU" sz="3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выявить принципы применения пирамиды в различных областях знаний. </a:t>
            </a:r>
            <a:endParaRPr lang="ru-RU" sz="3600" dirty="0" smtClean="0"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Дубай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2493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Обратим внимание на расположение ветвей у ели. Ствол её чаще всего прям, и ветви равномерно расположены относительно ствола, так что отвесная прямая, проходящая через её центр тяжести, пересекает основание ствола ели. К вершине дерева ветви его становятся меньше в размерах – оно приобретает форму пирамиды.</a:t>
            </a:r>
            <a:endParaRPr lang="ru-RU" sz="1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84784"/>
            <a:ext cx="278700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9604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/>
              <a:t>Элементы пирамиды широко используются в технике. Обратите свое внимание на компьютер, нигде не видите сходства с пирамидой, а как же клавиатура? Кнопки, на которых ваши пальцы так часто отстукивают необходимый материал – также являются подобиями четырехугольной усеченной пирамиды.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33843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10445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Также мы можем лицезреть пирамиду в домашних условиях: полотенца, прихватки, солонки, горшки для домашних растений, вазы, даже обыденный тюбик зубной пасты - повсюду нас окружают пирамиды.</a:t>
            </a:r>
            <a:endParaRPr lang="ru-RU" sz="2000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59079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906" y="1484784"/>
            <a:ext cx="354855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789040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96480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Проанализировав угол наклона крыш зданий, например в Прибалтике, где большинство строений готической формы с более острым углом крыш. Темперамент людей, проживающих под готическими (остроконечными) крышами более спокойный. В Армении же, где крыши более покаты — темперамент очень бурный. Вывод: угол наклона пирамиды избирательно влияет на эмоционально — поведенческие национальные группы людей различных регионов. В этом случае многое влияет на здоровье людей, в том числе и эффект формы.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31683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920"/>
            <a:ext cx="3838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 smtClean="0"/>
              <a:t>В недалеком прошлом, в 60 — 70 годы, и в наше время в Горном Алтае до сих пор используются приспособления в форме четырехугольника, многогранные и конусообразные строения, в которых проживали эти народности.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5"/>
            <a:ext cx="69127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Autofit/>
          </a:bodyPr>
          <a:lstStyle/>
          <a:p>
            <a:r>
              <a:rPr lang="ru-RU" sz="1800" dirty="0" smtClean="0"/>
              <a:t>Эффект формы пирамиды, в котором убедились многие цивилизации, будь то египтяне, или народности крайнего севера эвенки (иглу), индейцы Южной Америки (вигвам), алтайцы, ханты, манси (чалое), кочевые племена пастухов казахов, монголов (юрты). В других древних религиях Индостана, Индии, в храмах используется сферические конусообразные формы Монстре (Атрамов), в культе магометанства сферические крыши минаретов.</a:t>
            </a:r>
            <a:endParaRPr lang="ru-RU" sz="1800" dirty="0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0" y="2714624"/>
            <a:ext cx="4912940" cy="36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/>
              <a:t>Головной убор фараонов в форме пирамидки способствовал увеличенному поступлению космической энергии к голове, что оказывало благотворное влияние на его главные энергетические центры в районе солнечного сплетения, тазовой части, бедер ног, а также на переднюю часть шеи, почти по всей ее высоте.</a:t>
            </a:r>
            <a:endParaRPr lang="ru-RU" sz="1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4168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Подобные энергонасыщенные устройства имелись и у других светских и религиозных властителей. Эти шапочки подобны маленьким пирамидкам 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7992888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СКУФИЯ - принадлежность  облачения  -  головной  убор  в  виде  небольшой пирамидальной шапочки черного  или  фиолетового  цвета.  В  настоящее  время монахи и архиереи носят скуфию во  внебогослужебное  время,  священникам  из белого  духовенства  богослужебная  фиолетовая  скуфия  дается  в   качестве награждения.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40768"/>
            <a:ext cx="331031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исследования</a:t>
            </a:r>
            <a:r>
              <a:rPr lang="ru-RU" sz="3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-проследить этапы исторического возникновения пирамиды в науке;</a:t>
            </a:r>
            <a:endParaRPr lang="ru-RU" sz="3600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-исследовать принципы и возможности практического применения пирамиды в различных областях науки и техники;</a:t>
            </a:r>
            <a:endParaRPr lang="ru-RU" sz="3600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-определить возможные направления применения пирамиды в науке.</a:t>
            </a:r>
            <a:endParaRPr lang="ru-RU" sz="3600" dirty="0" smtClean="0"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Папская тиара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5"/>
            <a:ext cx="43204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Я</a:t>
            </a:r>
          </a:p>
          <a:p>
            <a:pPr algn="ctr"/>
            <a:r>
              <a:rPr lang="ru-RU" dirty="0" smtClean="0"/>
              <a:t>Еле</a:t>
            </a:r>
          </a:p>
          <a:p>
            <a:pPr algn="ctr"/>
            <a:r>
              <a:rPr lang="ru-RU" dirty="0" smtClean="0"/>
              <a:t>Качая</a:t>
            </a:r>
          </a:p>
          <a:p>
            <a:pPr algn="ctr"/>
            <a:r>
              <a:rPr lang="ru-RU" dirty="0" smtClean="0"/>
              <a:t>Веревки,</a:t>
            </a:r>
          </a:p>
          <a:p>
            <a:pPr algn="ctr"/>
            <a:r>
              <a:rPr lang="ru-RU" dirty="0" smtClean="0"/>
              <a:t>В синели</a:t>
            </a:r>
          </a:p>
          <a:p>
            <a:pPr algn="ctr"/>
            <a:r>
              <a:rPr lang="ru-RU" dirty="0" smtClean="0"/>
              <a:t>Не различая</a:t>
            </a:r>
          </a:p>
          <a:p>
            <a:pPr algn="ctr"/>
            <a:r>
              <a:rPr lang="ru-RU" dirty="0" smtClean="0"/>
              <a:t>Синих тонов</a:t>
            </a:r>
          </a:p>
          <a:p>
            <a:pPr algn="ctr"/>
            <a:r>
              <a:rPr lang="ru-RU" dirty="0" smtClean="0"/>
              <a:t>И милой головки, </a:t>
            </a:r>
          </a:p>
          <a:p>
            <a:pPr algn="ctr"/>
            <a:r>
              <a:rPr lang="ru-RU" dirty="0" smtClean="0"/>
              <a:t>Летаю в просторе</a:t>
            </a:r>
          </a:p>
          <a:p>
            <a:pPr algn="ctr"/>
            <a:r>
              <a:rPr lang="ru-RU" dirty="0" smtClean="0"/>
              <a:t>Крылатый, как птица, </a:t>
            </a:r>
          </a:p>
          <a:p>
            <a:pPr algn="ctr"/>
            <a:r>
              <a:rPr lang="ru-RU" dirty="0" smtClean="0"/>
              <a:t>Меж лиловых кустов!</a:t>
            </a:r>
          </a:p>
          <a:p>
            <a:pPr algn="ctr"/>
            <a:r>
              <a:rPr lang="ru-RU" dirty="0" smtClean="0"/>
              <a:t>Но в заманчивом взоре,</a:t>
            </a:r>
          </a:p>
          <a:p>
            <a:pPr algn="ctr"/>
            <a:r>
              <a:rPr lang="ru-RU" dirty="0" smtClean="0"/>
              <a:t>Знаю блещет, алея, зарница!</a:t>
            </a:r>
          </a:p>
          <a:p>
            <a:pPr algn="ctr"/>
            <a:r>
              <a:rPr lang="ru-RU" dirty="0" smtClean="0"/>
              <a:t>И я счастлив ею без слов!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Вот как выглядит стих Валерия Брюсова «Пирамида - треугольник»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Например, древнегреческий математик, автор дошедших до нас теоретических трактатов по математике Евклид, пирамиду определяет как телесную фигуру, ограниченную плоскостями, которые от одной плоскости сходятся к одной точке.</a:t>
            </a:r>
          </a:p>
          <a:p>
            <a:r>
              <a:rPr lang="ru-RU" dirty="0" smtClean="0"/>
              <a:t>Но это определение подвергалось критике уже в древности. Так Герон предложил следующее определение пирамиды: “Это фигура, ограниченная треугольниками, сходящимися в одной точке и основанием которой служит многоугольник”.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Определения пирамиды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971675" y="2528888"/>
            <a:ext cx="5832475" cy="3852862"/>
            <a:chOff x="1111" y="1729"/>
            <a:chExt cx="3674" cy="2427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111" y="2750"/>
              <a:ext cx="3674" cy="1406"/>
              <a:chOff x="1383" y="2795"/>
              <a:chExt cx="3402" cy="1134"/>
            </a:xfrm>
          </p:grpSpPr>
          <p:sp>
            <p:nvSpPr>
              <p:cNvPr id="3" name="AutoShape 15"/>
              <p:cNvSpPr>
                <a:spLocks noChangeArrowheads="1"/>
              </p:cNvSpPr>
              <p:nvPr/>
            </p:nvSpPr>
            <p:spPr bwMode="auto">
              <a:xfrm>
                <a:off x="1383" y="2795"/>
                <a:ext cx="3402" cy="1134"/>
              </a:xfrm>
              <a:prstGeom prst="parallelogram">
                <a:avLst>
                  <a:gd name="adj" fmla="val 84653"/>
                </a:avLst>
              </a:prstGeom>
              <a:gradFill rotWithShape="1">
                <a:gsLst>
                  <a:gs pos="0">
                    <a:srgbClr val="CCFFFF"/>
                  </a:gs>
                  <a:gs pos="50000">
                    <a:srgbClr val="FFCCFF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accent1">
                    <a:lumMod val="9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38" name="Text Box 16"/>
              <p:cNvSpPr txBox="1">
                <a:spLocks noChangeArrowheads="1"/>
              </p:cNvSpPr>
              <p:nvPr/>
            </p:nvSpPr>
            <p:spPr bwMode="auto">
              <a:xfrm>
                <a:off x="1561" y="3686"/>
                <a:ext cx="207" cy="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2400" b="1" i="1" dirty="0">
                    <a:solidFill>
                      <a:schemeClr val="bg1"/>
                    </a:solidFill>
                    <a:latin typeface="AnnaC" pitchFamily="82" charset="0"/>
                  </a:rPr>
                  <a:t>α</a:t>
                </a:r>
                <a:endParaRPr lang="ru-RU" sz="2400" b="1" i="1" dirty="0">
                  <a:solidFill>
                    <a:schemeClr val="bg1"/>
                  </a:solidFill>
                  <a:latin typeface="AnnaC" pitchFamily="82" charset="0"/>
                </a:endParaRPr>
              </a:p>
            </p:txBody>
          </p:sp>
        </p:grp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1777" y="1729"/>
              <a:ext cx="2282" cy="2423"/>
              <a:chOff x="1777" y="1729"/>
              <a:chExt cx="2282" cy="2423"/>
            </a:xfrm>
          </p:grpSpPr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2064" y="2024"/>
                <a:ext cx="1995" cy="1860"/>
                <a:chOff x="2064" y="2387"/>
                <a:chExt cx="1995" cy="1361"/>
              </a:xfrm>
            </p:grpSpPr>
            <p:sp>
              <p:nvSpPr>
                <p:cNvPr id="4134" name="Freeform 19"/>
                <p:cNvSpPr>
                  <a:spLocks/>
                </p:cNvSpPr>
                <p:nvPr/>
              </p:nvSpPr>
              <p:spPr bwMode="auto">
                <a:xfrm>
                  <a:off x="2426" y="2387"/>
                  <a:ext cx="1225" cy="1361"/>
                </a:xfrm>
                <a:custGeom>
                  <a:avLst/>
                  <a:gdLst>
                    <a:gd name="T0" fmla="*/ 0 w 1225"/>
                    <a:gd name="T1" fmla="*/ 1361 h 1361"/>
                    <a:gd name="T2" fmla="*/ 817 w 1225"/>
                    <a:gd name="T3" fmla="*/ 0 h 1361"/>
                    <a:gd name="T4" fmla="*/ 1225 w 1225"/>
                    <a:gd name="T5" fmla="*/ 1179 h 1361"/>
                    <a:gd name="T6" fmla="*/ 0 w 1225"/>
                    <a:gd name="T7" fmla="*/ 1361 h 136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25"/>
                    <a:gd name="T13" fmla="*/ 0 h 1361"/>
                    <a:gd name="T14" fmla="*/ 1225 w 1225"/>
                    <a:gd name="T15" fmla="*/ 1361 h 136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25" h="1361">
                      <a:moveTo>
                        <a:pt x="0" y="1361"/>
                      </a:moveTo>
                      <a:lnTo>
                        <a:pt x="817" y="0"/>
                      </a:lnTo>
                      <a:lnTo>
                        <a:pt x="1225" y="1179"/>
                      </a:lnTo>
                      <a:lnTo>
                        <a:pt x="0" y="13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00FF"/>
                    </a:gs>
                    <a:gs pos="50000">
                      <a:srgbClr val="FF00FF"/>
                    </a:gs>
                    <a:gs pos="100000">
                      <a:srgbClr val="6600FF"/>
                    </a:gs>
                  </a:gsLst>
                  <a:lin ang="18900000" scaled="1"/>
                </a:gra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35" name="Freeform 20"/>
                <p:cNvSpPr>
                  <a:spLocks/>
                </p:cNvSpPr>
                <p:nvPr/>
              </p:nvSpPr>
              <p:spPr bwMode="auto">
                <a:xfrm>
                  <a:off x="2064" y="2387"/>
                  <a:ext cx="1179" cy="1361"/>
                </a:xfrm>
                <a:custGeom>
                  <a:avLst/>
                  <a:gdLst>
                    <a:gd name="T0" fmla="*/ 362 w 1179"/>
                    <a:gd name="T1" fmla="*/ 1361 h 1361"/>
                    <a:gd name="T2" fmla="*/ 1179 w 1179"/>
                    <a:gd name="T3" fmla="*/ 0 h 1361"/>
                    <a:gd name="T4" fmla="*/ 0 w 1179"/>
                    <a:gd name="T5" fmla="*/ 1179 h 1361"/>
                    <a:gd name="T6" fmla="*/ 362 w 1179"/>
                    <a:gd name="T7" fmla="*/ 1361 h 136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79"/>
                    <a:gd name="T13" fmla="*/ 0 h 1361"/>
                    <a:gd name="T14" fmla="*/ 1179 w 1179"/>
                    <a:gd name="T15" fmla="*/ 1361 h 136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79" h="1361">
                      <a:moveTo>
                        <a:pt x="362" y="1361"/>
                      </a:moveTo>
                      <a:lnTo>
                        <a:pt x="1179" y="0"/>
                      </a:lnTo>
                      <a:lnTo>
                        <a:pt x="0" y="1179"/>
                      </a:lnTo>
                      <a:lnTo>
                        <a:pt x="362" y="136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00FF"/>
                    </a:gs>
                    <a:gs pos="50000">
                      <a:srgbClr val="FF00FF"/>
                    </a:gs>
                    <a:gs pos="100000">
                      <a:srgbClr val="6600FF"/>
                    </a:gs>
                  </a:gsLst>
                  <a:lin ang="18900000" scaled="1"/>
                </a:gra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36" name="Freeform 21"/>
                <p:cNvSpPr>
                  <a:spLocks/>
                </p:cNvSpPr>
                <p:nvPr/>
              </p:nvSpPr>
              <p:spPr bwMode="auto">
                <a:xfrm>
                  <a:off x="3243" y="2387"/>
                  <a:ext cx="816" cy="1179"/>
                </a:xfrm>
                <a:custGeom>
                  <a:avLst/>
                  <a:gdLst>
                    <a:gd name="T0" fmla="*/ 408 w 816"/>
                    <a:gd name="T1" fmla="*/ 1179 h 1179"/>
                    <a:gd name="T2" fmla="*/ 0 w 816"/>
                    <a:gd name="T3" fmla="*/ 0 h 1179"/>
                    <a:gd name="T4" fmla="*/ 816 w 816"/>
                    <a:gd name="T5" fmla="*/ 635 h 1179"/>
                    <a:gd name="T6" fmla="*/ 408 w 816"/>
                    <a:gd name="T7" fmla="*/ 1179 h 117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16"/>
                    <a:gd name="T13" fmla="*/ 0 h 1179"/>
                    <a:gd name="T14" fmla="*/ 816 w 816"/>
                    <a:gd name="T15" fmla="*/ 1179 h 117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16" h="1179">
                      <a:moveTo>
                        <a:pt x="408" y="1179"/>
                      </a:moveTo>
                      <a:lnTo>
                        <a:pt x="0" y="0"/>
                      </a:lnTo>
                      <a:lnTo>
                        <a:pt x="816" y="635"/>
                      </a:lnTo>
                      <a:lnTo>
                        <a:pt x="408" y="117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00FF"/>
                    </a:gs>
                    <a:gs pos="50000">
                      <a:srgbClr val="FF00FF"/>
                    </a:gs>
                    <a:gs pos="100000">
                      <a:srgbClr val="6600FF"/>
                    </a:gs>
                  </a:gsLst>
                  <a:lin ang="18900000" scaled="1"/>
                </a:gra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126" name="Freeform 18"/>
              <p:cNvSpPr>
                <a:spLocks/>
              </p:cNvSpPr>
              <p:nvPr/>
            </p:nvSpPr>
            <p:spPr bwMode="auto">
              <a:xfrm>
                <a:off x="2064" y="2829"/>
                <a:ext cx="1995" cy="1055"/>
              </a:xfrm>
              <a:custGeom>
                <a:avLst/>
                <a:gdLst>
                  <a:gd name="T0" fmla="*/ 0 w 1995"/>
                  <a:gd name="T1" fmla="*/ 1101 h 772"/>
                  <a:gd name="T2" fmla="*/ 362 w 1995"/>
                  <a:gd name="T3" fmla="*/ 1442 h 772"/>
                  <a:gd name="T4" fmla="*/ 1587 w 1995"/>
                  <a:gd name="T5" fmla="*/ 1101 h 772"/>
                  <a:gd name="T6" fmla="*/ 1995 w 1995"/>
                  <a:gd name="T7" fmla="*/ 86 h 772"/>
                  <a:gd name="T8" fmla="*/ 816 w 1995"/>
                  <a:gd name="T9" fmla="*/ 0 h 772"/>
                  <a:gd name="T10" fmla="*/ 0 w 1995"/>
                  <a:gd name="T11" fmla="*/ 1101 h 7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5"/>
                  <a:gd name="T19" fmla="*/ 0 h 772"/>
                  <a:gd name="T20" fmla="*/ 1995 w 1995"/>
                  <a:gd name="T21" fmla="*/ 772 h 7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5" h="772">
                    <a:moveTo>
                      <a:pt x="0" y="590"/>
                    </a:moveTo>
                    <a:lnTo>
                      <a:pt x="362" y="772"/>
                    </a:lnTo>
                    <a:lnTo>
                      <a:pt x="1587" y="590"/>
                    </a:lnTo>
                    <a:lnTo>
                      <a:pt x="1995" y="46"/>
                    </a:lnTo>
                    <a:lnTo>
                      <a:pt x="816" y="0"/>
                    </a:lnTo>
                    <a:lnTo>
                      <a:pt x="0" y="59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7" name="Text Box 24"/>
              <p:cNvSpPr txBox="1">
                <a:spLocks noChangeArrowheads="1"/>
              </p:cNvSpPr>
              <p:nvPr/>
            </p:nvSpPr>
            <p:spPr bwMode="auto">
              <a:xfrm>
                <a:off x="2200" y="3822"/>
                <a:ext cx="323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800" b="1" dirty="0">
                    <a:solidFill>
                      <a:schemeClr val="bg1"/>
                    </a:solidFill>
                    <a:latin typeface="Monotype Corsiva" pitchFamily="66" charset="0"/>
                  </a:rPr>
                  <a:t>А</a:t>
                </a:r>
                <a:r>
                  <a:rPr lang="ru-RU" sz="2800" b="1" baseline="-25000" dirty="0">
                    <a:solidFill>
                      <a:schemeClr val="bg1"/>
                    </a:solidFill>
                    <a:latin typeface="Monotype Corsiva" pitchFamily="66" charset="0"/>
                  </a:rPr>
                  <a:t>1</a:t>
                </a:r>
              </a:p>
            </p:txBody>
          </p:sp>
          <p:sp>
            <p:nvSpPr>
              <p:cNvPr id="4128" name="Text Box 25"/>
              <p:cNvSpPr txBox="1">
                <a:spLocks noChangeArrowheads="1"/>
              </p:cNvSpPr>
              <p:nvPr/>
            </p:nvSpPr>
            <p:spPr bwMode="auto">
              <a:xfrm>
                <a:off x="3528" y="3566"/>
                <a:ext cx="323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800" b="1" dirty="0">
                    <a:solidFill>
                      <a:schemeClr val="bg1"/>
                    </a:solidFill>
                    <a:latin typeface="Monotype Corsiva" pitchFamily="66" charset="0"/>
                  </a:rPr>
                  <a:t>А</a:t>
                </a:r>
                <a:r>
                  <a:rPr lang="ru-RU" sz="2800" b="1" baseline="-25000" dirty="0">
                    <a:solidFill>
                      <a:schemeClr val="bg1"/>
                    </a:solidFill>
                    <a:latin typeface="Monotype Corsiva" pitchFamily="66" charset="0"/>
                  </a:rPr>
                  <a:t>2</a:t>
                </a:r>
              </a:p>
            </p:txBody>
          </p:sp>
          <p:sp>
            <p:nvSpPr>
              <p:cNvPr id="4129" name="Text Box 26"/>
              <p:cNvSpPr txBox="1">
                <a:spLocks noChangeArrowheads="1"/>
              </p:cNvSpPr>
              <p:nvPr/>
            </p:nvSpPr>
            <p:spPr bwMode="auto">
              <a:xfrm>
                <a:off x="1777" y="3475"/>
                <a:ext cx="32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800" b="1" dirty="0">
                    <a:solidFill>
                      <a:schemeClr val="bg1"/>
                    </a:solidFill>
                    <a:latin typeface="Monotype Corsiva" pitchFamily="66" charset="0"/>
                  </a:rPr>
                  <a:t>А</a:t>
                </a:r>
                <a:r>
                  <a:rPr lang="en-US" sz="2800" b="1" baseline="-25000" dirty="0">
                    <a:solidFill>
                      <a:schemeClr val="bg1"/>
                    </a:solidFill>
                    <a:latin typeface="Monotype Corsiva" pitchFamily="66" charset="0"/>
                  </a:rPr>
                  <a:t>n</a:t>
                </a:r>
                <a:endParaRPr lang="ru-RU" sz="2800" b="1" baseline="-25000" dirty="0">
                  <a:solidFill>
                    <a:schemeClr val="bg1"/>
                  </a:solidFill>
                  <a:latin typeface="Monotype Corsiva" pitchFamily="66" charset="0"/>
                </a:endParaRPr>
              </a:p>
            </p:txBody>
          </p:sp>
          <p:sp>
            <p:nvSpPr>
              <p:cNvPr id="4130" name="Text Box 27"/>
              <p:cNvSpPr txBox="1">
                <a:spLocks noChangeArrowheads="1"/>
              </p:cNvSpPr>
              <p:nvPr/>
            </p:nvSpPr>
            <p:spPr bwMode="auto">
              <a:xfrm>
                <a:off x="3089" y="1729"/>
                <a:ext cx="23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Monotype Corsiva" pitchFamily="66" charset="0"/>
                  </a:rPr>
                  <a:t>P</a:t>
                </a:r>
                <a:endParaRPr lang="ru-RU" sz="2800" b="1" dirty="0">
                  <a:solidFill>
                    <a:schemeClr val="bg1"/>
                  </a:solidFill>
                  <a:latin typeface="Monotype Corsiva" pitchFamily="66" charset="0"/>
                </a:endParaRPr>
              </a:p>
            </p:txBody>
          </p:sp>
          <p:sp>
            <p:nvSpPr>
              <p:cNvPr id="4131" name="Line 29"/>
              <p:cNvSpPr>
                <a:spLocks noChangeShapeType="1"/>
              </p:cNvSpPr>
              <p:nvPr/>
            </p:nvSpPr>
            <p:spPr bwMode="auto">
              <a:xfrm>
                <a:off x="3243" y="2024"/>
                <a:ext cx="0" cy="1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2" name="Oval 30"/>
              <p:cNvSpPr>
                <a:spLocks noChangeArrowheads="1"/>
              </p:cNvSpPr>
              <p:nvPr/>
            </p:nvSpPr>
            <p:spPr bwMode="auto">
              <a:xfrm>
                <a:off x="3222" y="319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33" name="Text Box 31"/>
              <p:cNvSpPr txBox="1">
                <a:spLocks noChangeArrowheads="1"/>
              </p:cNvSpPr>
              <p:nvPr/>
            </p:nvSpPr>
            <p:spPr bwMode="auto">
              <a:xfrm>
                <a:off x="2976" y="3090"/>
                <a:ext cx="270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Monotype Corsiva" pitchFamily="66" charset="0"/>
                  </a:rPr>
                  <a:t>H</a:t>
                </a:r>
                <a:endParaRPr lang="ru-RU" sz="2800" b="1" dirty="0">
                  <a:solidFill>
                    <a:schemeClr val="bg1"/>
                  </a:solidFill>
                  <a:latin typeface="Monotype Corsiva" pitchFamily="66" charset="0"/>
                </a:endParaRPr>
              </a:p>
            </p:txBody>
          </p:sp>
        </p:grpSp>
      </p:grp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0"/>
            <a:ext cx="6215106" cy="950891"/>
          </a:xfrm>
          <a:effectLst>
            <a:outerShdw dist="1796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Определение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41313" y="863600"/>
            <a:ext cx="8135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Пирамида </a:t>
            </a:r>
            <a:r>
              <a:rPr lang="ru-RU" sz="3600" b="1" dirty="0">
                <a:latin typeface="Monotype Corsiva" pitchFamily="66" charset="0"/>
              </a:rPr>
              <a:t>– многогранник, составленный из </a:t>
            </a:r>
            <a:r>
              <a:rPr lang="en-US" sz="3600" b="1" dirty="0">
                <a:latin typeface="Monotype Corsiva" pitchFamily="66" charset="0"/>
              </a:rPr>
              <a:t>n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-</a:t>
            </a:r>
            <a:r>
              <a:rPr lang="ru-RU" sz="3600" b="1" dirty="0">
                <a:latin typeface="Monotype Corsiva" pitchFamily="66" charset="0"/>
              </a:rPr>
              <a:t> угольника А</a:t>
            </a:r>
            <a:r>
              <a:rPr lang="ru-RU" sz="3600" b="1" baseline="-25000" dirty="0">
                <a:latin typeface="Monotype Corsiva" pitchFamily="66" charset="0"/>
              </a:rPr>
              <a:t>1</a:t>
            </a:r>
            <a:r>
              <a:rPr lang="ru-RU" sz="3600" b="1" dirty="0">
                <a:latin typeface="Monotype Corsiva" pitchFamily="66" charset="0"/>
              </a:rPr>
              <a:t>А</a:t>
            </a:r>
            <a:r>
              <a:rPr lang="ru-RU" sz="3600" b="1" baseline="-25000" dirty="0">
                <a:latin typeface="Monotype Corsiva" pitchFamily="66" charset="0"/>
              </a:rPr>
              <a:t>2</a:t>
            </a:r>
            <a:r>
              <a:rPr lang="ru-RU" sz="3600" b="1" dirty="0">
                <a:latin typeface="Monotype Corsiva" pitchFamily="66" charset="0"/>
              </a:rPr>
              <a:t>…А</a:t>
            </a:r>
            <a:r>
              <a:rPr lang="en-US" sz="3600" b="1" baseline="-25000" dirty="0">
                <a:latin typeface="Monotype Corsiva" pitchFamily="66" charset="0"/>
              </a:rPr>
              <a:t>n</a:t>
            </a:r>
            <a:r>
              <a:rPr lang="ru-RU" sz="3600" b="1" dirty="0">
                <a:latin typeface="Monotype Corsiva" pitchFamily="66" charset="0"/>
              </a:rPr>
              <a:t> и </a:t>
            </a:r>
            <a:r>
              <a:rPr lang="en-US" sz="3600" b="1" dirty="0">
                <a:latin typeface="Monotype Corsiva" pitchFamily="66" charset="0"/>
              </a:rPr>
              <a:t>n</a:t>
            </a:r>
            <a:r>
              <a:rPr lang="ru-RU" sz="3600" b="1" dirty="0">
                <a:latin typeface="Monotype Corsiva" pitchFamily="66" charset="0"/>
              </a:rPr>
              <a:t> треугольников</a:t>
            </a:r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1062038" y="4149725"/>
            <a:ext cx="3862387" cy="1223963"/>
            <a:chOff x="1082" y="2614"/>
            <a:chExt cx="2433" cy="771"/>
          </a:xfrm>
        </p:grpSpPr>
        <p:sp>
          <p:nvSpPr>
            <p:cNvPr id="4119" name="Text Box 34"/>
            <p:cNvSpPr txBox="1">
              <a:spLocks noChangeArrowheads="1"/>
            </p:cNvSpPr>
            <p:nvPr/>
          </p:nvSpPr>
          <p:spPr bwMode="auto">
            <a:xfrm>
              <a:off x="1082" y="2614"/>
              <a:ext cx="102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Monotype Corsiva" pitchFamily="66" charset="0"/>
                </a:rPr>
                <a:t>Основание</a:t>
              </a:r>
              <a:r>
                <a:rPr lang="ru-RU" sz="2800" b="1" dirty="0">
                  <a:solidFill>
                    <a:schemeClr val="accent2"/>
                  </a:solidFill>
                  <a:latin typeface="Monotype Corsiva" pitchFamily="66" charset="0"/>
                </a:rPr>
                <a:t> </a:t>
              </a:r>
            </a:p>
          </p:txBody>
        </p:sp>
        <p:sp>
          <p:nvSpPr>
            <p:cNvPr id="4120" name="Line 35"/>
            <p:cNvSpPr>
              <a:spLocks noChangeShapeType="1"/>
            </p:cNvSpPr>
            <p:nvPr/>
          </p:nvSpPr>
          <p:spPr bwMode="auto">
            <a:xfrm>
              <a:off x="2102" y="2784"/>
              <a:ext cx="1413" cy="60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476250" y="3384550"/>
            <a:ext cx="4598988" cy="792163"/>
            <a:chOff x="736" y="2115"/>
            <a:chExt cx="2897" cy="499"/>
          </a:xfrm>
        </p:grpSpPr>
        <p:sp>
          <p:nvSpPr>
            <p:cNvPr id="4116" name="Text Box 38"/>
            <p:cNvSpPr txBox="1">
              <a:spLocks noChangeArrowheads="1"/>
            </p:cNvSpPr>
            <p:nvPr/>
          </p:nvSpPr>
          <p:spPr bwMode="auto">
            <a:xfrm>
              <a:off x="736" y="2115"/>
              <a:ext cx="138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Monotype Corsiva" pitchFamily="66" charset="0"/>
                </a:rPr>
                <a:t>Боковые грани </a:t>
              </a:r>
            </a:p>
          </p:txBody>
        </p:sp>
        <p:sp>
          <p:nvSpPr>
            <p:cNvPr id="4117" name="Line 40"/>
            <p:cNvSpPr>
              <a:spLocks noChangeShapeType="1"/>
            </p:cNvSpPr>
            <p:nvPr/>
          </p:nvSpPr>
          <p:spPr bwMode="auto">
            <a:xfrm>
              <a:off x="2125" y="2285"/>
              <a:ext cx="1390" cy="17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8" name="Line 41"/>
            <p:cNvSpPr>
              <a:spLocks noChangeShapeType="1"/>
            </p:cNvSpPr>
            <p:nvPr/>
          </p:nvSpPr>
          <p:spPr bwMode="auto">
            <a:xfrm>
              <a:off x="2125" y="2285"/>
              <a:ext cx="1508" cy="329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46"/>
          <p:cNvGrpSpPr>
            <a:grpSpLocks/>
          </p:cNvGrpSpPr>
          <p:nvPr/>
        </p:nvGrpSpPr>
        <p:grpSpPr bwMode="auto">
          <a:xfrm>
            <a:off x="1241425" y="2484438"/>
            <a:ext cx="4114800" cy="519112"/>
            <a:chOff x="1195" y="1565"/>
            <a:chExt cx="2592" cy="327"/>
          </a:xfrm>
        </p:grpSpPr>
        <p:sp>
          <p:nvSpPr>
            <p:cNvPr id="4114" name="Text Box 44"/>
            <p:cNvSpPr txBox="1">
              <a:spLocks noChangeArrowheads="1"/>
            </p:cNvSpPr>
            <p:nvPr/>
          </p:nvSpPr>
          <p:spPr bwMode="auto">
            <a:xfrm>
              <a:off x="1195" y="1565"/>
              <a:ext cx="9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Monotype Corsiva" pitchFamily="66" charset="0"/>
                </a:rPr>
                <a:t>Вершина</a:t>
              </a:r>
              <a:r>
                <a:rPr lang="ru-RU" sz="2800" b="1" dirty="0">
                  <a:solidFill>
                    <a:schemeClr val="accent2"/>
                  </a:solidFill>
                  <a:latin typeface="Monotype Corsiva" pitchFamily="66" charset="0"/>
                </a:rPr>
                <a:t> </a:t>
              </a:r>
            </a:p>
          </p:txBody>
        </p:sp>
        <p:sp>
          <p:nvSpPr>
            <p:cNvPr id="4115" name="Line 45"/>
            <p:cNvSpPr>
              <a:spLocks noChangeShapeType="1"/>
            </p:cNvSpPr>
            <p:nvPr/>
          </p:nvSpPr>
          <p:spPr bwMode="auto">
            <a:xfrm>
              <a:off x="2102" y="1706"/>
              <a:ext cx="1685" cy="18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143" name="Line 47"/>
          <p:cNvSpPr>
            <a:spLocks noChangeShapeType="1"/>
          </p:cNvSpPr>
          <p:nvPr/>
        </p:nvSpPr>
        <p:spPr bwMode="auto">
          <a:xfrm>
            <a:off x="5356225" y="2997200"/>
            <a:ext cx="0" cy="1871663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44" name="Text Box 48"/>
          <p:cNvSpPr txBox="1">
            <a:spLocks noChangeArrowheads="1"/>
          </p:cNvSpPr>
          <p:nvPr/>
        </p:nvSpPr>
        <p:spPr bwMode="auto">
          <a:xfrm>
            <a:off x="6911975" y="2033588"/>
            <a:ext cx="2232025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atin typeface="Monotype Corsiva" pitchFamily="66" charset="0"/>
              </a:rPr>
              <a:t>Высота – перпендикуляр, проведенный из вершины пирамиды к плоскости основания</a:t>
            </a:r>
          </a:p>
        </p:txBody>
      </p:sp>
      <p:sp>
        <p:nvSpPr>
          <p:cNvPr id="4145" name="Line 49"/>
          <p:cNvSpPr>
            <a:spLocks noChangeShapeType="1"/>
          </p:cNvSpPr>
          <p:nvPr/>
        </p:nvSpPr>
        <p:spPr bwMode="auto">
          <a:xfrm flipH="1">
            <a:off x="5337175" y="2438400"/>
            <a:ext cx="1620838" cy="1458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4147" name="Text Box 51"/>
          <p:cNvSpPr txBox="1">
            <a:spLocks noChangeArrowheads="1"/>
          </p:cNvSpPr>
          <p:nvPr/>
        </p:nvSpPr>
        <p:spPr bwMode="auto">
          <a:xfrm>
            <a:off x="522288" y="4868863"/>
            <a:ext cx="2081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latin typeface="Monotype Corsiva" pitchFamily="66" charset="0"/>
              </a:rPr>
              <a:t>Боковые</a:t>
            </a:r>
            <a:r>
              <a:rPr lang="ru-RU" dirty="0"/>
              <a:t> </a:t>
            </a:r>
            <a:r>
              <a:rPr lang="ru-RU" sz="2800" b="1" dirty="0">
                <a:latin typeface="Monotype Corsiva" pitchFamily="66" charset="0"/>
              </a:rPr>
              <a:t>ребра</a:t>
            </a:r>
          </a:p>
        </p:txBody>
      </p: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2681288" y="5157788"/>
            <a:ext cx="1576387" cy="296862"/>
            <a:chOff x="2102" y="3249"/>
            <a:chExt cx="993" cy="187"/>
          </a:xfrm>
        </p:grpSpPr>
        <p:sp>
          <p:nvSpPr>
            <p:cNvPr id="4112" name="Line 52"/>
            <p:cNvSpPr>
              <a:spLocks noChangeShapeType="1"/>
            </p:cNvSpPr>
            <p:nvPr/>
          </p:nvSpPr>
          <p:spPr bwMode="auto">
            <a:xfrm>
              <a:off x="2102" y="3266"/>
              <a:ext cx="993" cy="17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Line 53"/>
            <p:cNvSpPr>
              <a:spLocks noChangeShapeType="1"/>
            </p:cNvSpPr>
            <p:nvPr/>
          </p:nvSpPr>
          <p:spPr bwMode="auto">
            <a:xfrm flipV="1">
              <a:off x="2102" y="3249"/>
              <a:ext cx="687" cy="17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Если основанием пирамиды является правильный многоугольник, а отрезок, соединяющий вершину пирамиды с центром основания, перпендикулярен плоскости основания, то пирамида называется </a:t>
            </a:r>
            <a:r>
              <a:rPr lang="ru-RU" sz="4000" dirty="0" smtClean="0">
                <a:solidFill>
                  <a:srgbClr val="FF0000"/>
                </a:solidFill>
              </a:rPr>
              <a:t>правильной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Четырехскатная крыша дома имеет форму четырехугольной правильной пирамиды.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97151"/>
            <a:ext cx="2642989" cy="182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229600" cy="1143000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6600" i="1" u="sng" dirty="0" smtClean="0">
                <a:solidFill>
                  <a:srgbClr val="FF0000"/>
                </a:solidFill>
                <a:latin typeface="Monotype Corsiva" pitchFamily="66" charset="0"/>
              </a:rPr>
              <a:t>Пирамиды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31800" y="1260475"/>
            <a:ext cx="2663825" cy="2266950"/>
            <a:chOff x="476" y="1026"/>
            <a:chExt cx="1769" cy="1452"/>
          </a:xfrm>
        </p:grpSpPr>
        <p:sp>
          <p:nvSpPr>
            <p:cNvPr id="5144" name="AutoShape 53"/>
            <p:cNvSpPr>
              <a:spLocks noChangeArrowheads="1"/>
            </p:cNvSpPr>
            <p:nvPr/>
          </p:nvSpPr>
          <p:spPr bwMode="auto">
            <a:xfrm>
              <a:off x="476" y="1026"/>
              <a:ext cx="1769" cy="145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00"/>
                </a:gs>
                <a:gs pos="50000">
                  <a:srgbClr val="FFCCFF"/>
                </a:gs>
                <a:gs pos="100000">
                  <a:srgbClr val="FFFF00"/>
                </a:gs>
              </a:gsLst>
              <a:lin ang="5400000" scaled="1"/>
            </a:gradFill>
            <a:ln w="19050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5" name="AutoShape 52"/>
            <p:cNvSpPr>
              <a:spLocks noChangeArrowheads="1"/>
            </p:cNvSpPr>
            <p:nvPr/>
          </p:nvSpPr>
          <p:spPr bwMode="auto">
            <a:xfrm>
              <a:off x="476" y="2024"/>
              <a:ext cx="1769" cy="454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00206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6" name="Line 54"/>
            <p:cNvSpPr>
              <a:spLocks noChangeShapeType="1"/>
            </p:cNvSpPr>
            <p:nvPr/>
          </p:nvSpPr>
          <p:spPr bwMode="auto">
            <a:xfrm flipV="1">
              <a:off x="1362" y="1026"/>
              <a:ext cx="0" cy="998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00" name="Text Box 56"/>
          <p:cNvSpPr txBox="1">
            <a:spLocks noChangeArrowheads="1"/>
          </p:cNvSpPr>
          <p:nvPr/>
        </p:nvSpPr>
        <p:spPr bwMode="auto">
          <a:xfrm>
            <a:off x="88900" y="3654425"/>
            <a:ext cx="33131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Треугольная пирамида (тетраэдр)</a:t>
            </a:r>
          </a:p>
        </p:txBody>
      </p:sp>
      <p:sp>
        <p:nvSpPr>
          <p:cNvPr id="6201" name="Text Box 57"/>
          <p:cNvSpPr txBox="1">
            <a:spLocks noChangeArrowheads="1"/>
          </p:cNvSpPr>
          <p:nvPr/>
        </p:nvSpPr>
        <p:spPr bwMode="auto">
          <a:xfrm>
            <a:off x="3041650" y="5911850"/>
            <a:ext cx="28289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Шестиугольная пирамида</a:t>
            </a:r>
          </a:p>
        </p:txBody>
      </p:sp>
      <p:sp>
        <p:nvSpPr>
          <p:cNvPr id="6202" name="Text Box 58"/>
          <p:cNvSpPr txBox="1">
            <a:spLocks noChangeArrowheads="1"/>
          </p:cNvSpPr>
          <p:nvPr/>
        </p:nvSpPr>
        <p:spPr bwMode="auto">
          <a:xfrm>
            <a:off x="5651500" y="3743325"/>
            <a:ext cx="26654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Четырехугольная пирамида</a:t>
            </a:r>
          </a:p>
        </p:txBody>
      </p:sp>
      <p:grpSp>
        <p:nvGrpSpPr>
          <p:cNvPr id="3" name="Группа 46"/>
          <p:cNvGrpSpPr>
            <a:grpSpLocks/>
          </p:cNvGrpSpPr>
          <p:nvPr/>
        </p:nvGrpSpPr>
        <p:grpSpPr bwMode="auto">
          <a:xfrm>
            <a:off x="5607050" y="1223963"/>
            <a:ext cx="2500313" cy="2474912"/>
            <a:chOff x="5508625" y="1268412"/>
            <a:chExt cx="2590800" cy="2520628"/>
          </a:xfrm>
        </p:grpSpPr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5508625" y="1268413"/>
              <a:ext cx="2590800" cy="2519362"/>
              <a:chOff x="3243" y="935"/>
              <a:chExt cx="1587" cy="1406"/>
            </a:xfrm>
          </p:grpSpPr>
          <p:sp>
            <p:nvSpPr>
              <p:cNvPr id="5142" name="Freeform 48"/>
              <p:cNvSpPr>
                <a:spLocks/>
              </p:cNvSpPr>
              <p:nvPr/>
            </p:nvSpPr>
            <p:spPr bwMode="auto">
              <a:xfrm>
                <a:off x="4195" y="935"/>
                <a:ext cx="635" cy="1406"/>
              </a:xfrm>
              <a:custGeom>
                <a:avLst/>
                <a:gdLst>
                  <a:gd name="T0" fmla="*/ 91 w 635"/>
                  <a:gd name="T1" fmla="*/ 1406 h 1406"/>
                  <a:gd name="T2" fmla="*/ 0 w 635"/>
                  <a:gd name="T3" fmla="*/ 0 h 1406"/>
                  <a:gd name="T4" fmla="*/ 635 w 635"/>
                  <a:gd name="T5" fmla="*/ 862 h 1406"/>
                  <a:gd name="T6" fmla="*/ 91 w 635"/>
                  <a:gd name="T7" fmla="*/ 1406 h 14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5"/>
                  <a:gd name="T13" fmla="*/ 0 h 1406"/>
                  <a:gd name="T14" fmla="*/ 635 w 635"/>
                  <a:gd name="T15" fmla="*/ 1406 h 14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5" h="1406">
                    <a:moveTo>
                      <a:pt x="91" y="1406"/>
                    </a:moveTo>
                    <a:lnTo>
                      <a:pt x="0" y="0"/>
                    </a:lnTo>
                    <a:lnTo>
                      <a:pt x="635" y="862"/>
                    </a:lnTo>
                    <a:lnTo>
                      <a:pt x="91" y="140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99CC"/>
                  </a:gs>
                  <a:gs pos="50000">
                    <a:srgbClr val="00FFFF"/>
                  </a:gs>
                  <a:gs pos="100000">
                    <a:srgbClr val="FF99CC"/>
                  </a:gs>
                </a:gsLst>
                <a:lin ang="18900000" scaled="1"/>
              </a:gradFill>
              <a:ln w="190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3" name="Freeform 47"/>
              <p:cNvSpPr>
                <a:spLocks/>
              </p:cNvSpPr>
              <p:nvPr/>
            </p:nvSpPr>
            <p:spPr bwMode="auto">
              <a:xfrm>
                <a:off x="3243" y="935"/>
                <a:ext cx="1043" cy="1406"/>
              </a:xfrm>
              <a:custGeom>
                <a:avLst/>
                <a:gdLst>
                  <a:gd name="T0" fmla="*/ 0 w 1043"/>
                  <a:gd name="T1" fmla="*/ 1406 h 1406"/>
                  <a:gd name="T2" fmla="*/ 1043 w 1043"/>
                  <a:gd name="T3" fmla="*/ 1406 h 1406"/>
                  <a:gd name="T4" fmla="*/ 952 w 1043"/>
                  <a:gd name="T5" fmla="*/ 0 h 1406"/>
                  <a:gd name="T6" fmla="*/ 0 w 1043"/>
                  <a:gd name="T7" fmla="*/ 1406 h 14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3"/>
                  <a:gd name="T13" fmla="*/ 0 h 1406"/>
                  <a:gd name="T14" fmla="*/ 1043 w 1043"/>
                  <a:gd name="T15" fmla="*/ 1406 h 14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3" h="1406">
                    <a:moveTo>
                      <a:pt x="0" y="1406"/>
                    </a:moveTo>
                    <a:lnTo>
                      <a:pt x="1043" y="1406"/>
                    </a:lnTo>
                    <a:lnTo>
                      <a:pt x="952" y="0"/>
                    </a:lnTo>
                    <a:lnTo>
                      <a:pt x="0" y="140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FF"/>
                  </a:gs>
                  <a:gs pos="50000">
                    <a:srgbClr val="FF99CC"/>
                  </a:gs>
                  <a:gs pos="100000">
                    <a:srgbClr val="00FFFF"/>
                  </a:gs>
                </a:gsLst>
                <a:lin ang="2700000" scaled="1"/>
              </a:gradFill>
              <a:ln w="190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139" name="Line 50"/>
            <p:cNvSpPr>
              <a:spLocks noChangeShapeType="1"/>
            </p:cNvSpPr>
            <p:nvPr/>
          </p:nvSpPr>
          <p:spPr bwMode="auto">
            <a:xfrm flipV="1">
              <a:off x="6372201" y="1268412"/>
              <a:ext cx="690578" cy="1575522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467504" y="2892545"/>
              <a:ext cx="945841" cy="847150"/>
            </a:xfrm>
            <a:prstGeom prst="line">
              <a:avLst/>
            </a:prstGeom>
            <a:ln w="1905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>
              <a:stCxn id="5139" idx="0"/>
            </p:cNvCxnSpPr>
            <p:nvPr/>
          </p:nvCxnSpPr>
          <p:spPr>
            <a:xfrm rot="5400000" flipH="1" flipV="1">
              <a:off x="7205773" y="1965997"/>
              <a:ext cx="43655" cy="1710750"/>
            </a:xfrm>
            <a:prstGeom prst="line">
              <a:avLst/>
            </a:prstGeom>
            <a:ln w="1905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7"/>
          <p:cNvGrpSpPr>
            <a:grpSpLocks/>
          </p:cNvGrpSpPr>
          <p:nvPr/>
        </p:nvGrpSpPr>
        <p:grpSpPr bwMode="auto">
          <a:xfrm>
            <a:off x="2997200" y="3203575"/>
            <a:ext cx="2654300" cy="2746375"/>
            <a:chOff x="2923698" y="3113964"/>
            <a:chExt cx="2793521" cy="2881313"/>
          </a:xfrm>
        </p:grpSpPr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2923698" y="3113965"/>
              <a:ext cx="2791404" cy="2881312"/>
              <a:chOff x="805" y="2296"/>
              <a:chExt cx="1984" cy="1225"/>
            </a:xfrm>
          </p:grpSpPr>
          <p:sp>
            <p:nvSpPr>
              <p:cNvPr id="5135" name="Freeform 11"/>
              <p:cNvSpPr>
                <a:spLocks/>
              </p:cNvSpPr>
              <p:nvPr/>
            </p:nvSpPr>
            <p:spPr bwMode="auto">
              <a:xfrm>
                <a:off x="1292" y="2296"/>
                <a:ext cx="1089" cy="1225"/>
              </a:xfrm>
              <a:custGeom>
                <a:avLst/>
                <a:gdLst>
                  <a:gd name="T0" fmla="*/ 0 w 1089"/>
                  <a:gd name="T1" fmla="*/ 1225 h 1225"/>
                  <a:gd name="T2" fmla="*/ 590 w 1089"/>
                  <a:gd name="T3" fmla="*/ 0 h 1225"/>
                  <a:gd name="T4" fmla="*/ 1089 w 1089"/>
                  <a:gd name="T5" fmla="*/ 1225 h 1225"/>
                  <a:gd name="T6" fmla="*/ 0 w 1089"/>
                  <a:gd name="T7" fmla="*/ 1225 h 12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9"/>
                  <a:gd name="T13" fmla="*/ 0 h 1225"/>
                  <a:gd name="T14" fmla="*/ 1089 w 1089"/>
                  <a:gd name="T15" fmla="*/ 1225 h 12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9" h="1225">
                    <a:moveTo>
                      <a:pt x="0" y="1225"/>
                    </a:moveTo>
                    <a:lnTo>
                      <a:pt x="590" y="0"/>
                    </a:lnTo>
                    <a:lnTo>
                      <a:pt x="1089" y="1225"/>
                    </a:lnTo>
                    <a:lnTo>
                      <a:pt x="0" y="12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99CC"/>
                  </a:gs>
                  <a:gs pos="50000">
                    <a:srgbClr val="66CCFF"/>
                  </a:gs>
                  <a:gs pos="100000">
                    <a:srgbClr val="FF99CC"/>
                  </a:gs>
                </a:gsLst>
                <a:lin ang="5400000" scaled="1"/>
              </a:gradFill>
              <a:ln w="190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6" name="Freeform 18"/>
              <p:cNvSpPr>
                <a:spLocks/>
              </p:cNvSpPr>
              <p:nvPr/>
            </p:nvSpPr>
            <p:spPr bwMode="auto">
              <a:xfrm>
                <a:off x="1882" y="2296"/>
                <a:ext cx="907" cy="1225"/>
              </a:xfrm>
              <a:custGeom>
                <a:avLst/>
                <a:gdLst>
                  <a:gd name="T0" fmla="*/ 499 w 907"/>
                  <a:gd name="T1" fmla="*/ 1225 h 1225"/>
                  <a:gd name="T2" fmla="*/ 907 w 907"/>
                  <a:gd name="T3" fmla="*/ 998 h 1225"/>
                  <a:gd name="T4" fmla="*/ 0 w 907"/>
                  <a:gd name="T5" fmla="*/ 0 h 1225"/>
                  <a:gd name="T6" fmla="*/ 499 w 907"/>
                  <a:gd name="T7" fmla="*/ 1225 h 12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7"/>
                  <a:gd name="T13" fmla="*/ 0 h 1225"/>
                  <a:gd name="T14" fmla="*/ 907 w 907"/>
                  <a:gd name="T15" fmla="*/ 1225 h 12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7" h="1225">
                    <a:moveTo>
                      <a:pt x="499" y="1225"/>
                    </a:moveTo>
                    <a:lnTo>
                      <a:pt x="907" y="998"/>
                    </a:lnTo>
                    <a:lnTo>
                      <a:pt x="0" y="0"/>
                    </a:lnTo>
                    <a:lnTo>
                      <a:pt x="499" y="12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99CC"/>
                  </a:gs>
                  <a:gs pos="100000">
                    <a:srgbClr val="66CCFF"/>
                  </a:gs>
                </a:gsLst>
                <a:lin ang="5400000" scaled="1"/>
              </a:gradFill>
              <a:ln w="190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7" name="Freeform 20"/>
              <p:cNvSpPr>
                <a:spLocks/>
              </p:cNvSpPr>
              <p:nvPr/>
            </p:nvSpPr>
            <p:spPr bwMode="auto">
              <a:xfrm rot="21540000" flipH="1">
                <a:off x="805" y="2296"/>
                <a:ext cx="1089" cy="1225"/>
              </a:xfrm>
              <a:custGeom>
                <a:avLst/>
                <a:gdLst>
                  <a:gd name="T0" fmla="*/ 719 w 907"/>
                  <a:gd name="T1" fmla="*/ 1225 h 1225"/>
                  <a:gd name="T2" fmla="*/ 1308 w 907"/>
                  <a:gd name="T3" fmla="*/ 998 h 1225"/>
                  <a:gd name="T4" fmla="*/ 0 w 907"/>
                  <a:gd name="T5" fmla="*/ 0 h 1225"/>
                  <a:gd name="T6" fmla="*/ 719 w 907"/>
                  <a:gd name="T7" fmla="*/ 1225 h 12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7"/>
                  <a:gd name="T13" fmla="*/ 0 h 1225"/>
                  <a:gd name="T14" fmla="*/ 907 w 907"/>
                  <a:gd name="T15" fmla="*/ 1225 h 12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7" h="1225">
                    <a:moveTo>
                      <a:pt x="499" y="1225"/>
                    </a:moveTo>
                    <a:lnTo>
                      <a:pt x="907" y="998"/>
                    </a:lnTo>
                    <a:lnTo>
                      <a:pt x="0" y="0"/>
                    </a:lnTo>
                    <a:lnTo>
                      <a:pt x="499" y="12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CCFF"/>
                  </a:gs>
                  <a:gs pos="50000">
                    <a:srgbClr val="FF99CC"/>
                  </a:gs>
                  <a:gs pos="100000">
                    <a:srgbClr val="66CCFF"/>
                  </a:gs>
                </a:gsLst>
                <a:lin ang="5400000" scaled="1"/>
              </a:gradFill>
              <a:ln w="190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132" name="Line 23"/>
            <p:cNvSpPr>
              <a:spLocks noChangeShapeType="1"/>
            </p:cNvSpPr>
            <p:nvPr/>
          </p:nvSpPr>
          <p:spPr bwMode="auto">
            <a:xfrm flipV="1">
              <a:off x="3736920" y="3113964"/>
              <a:ext cx="700065" cy="2027503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33" name="Line 24"/>
            <p:cNvSpPr>
              <a:spLocks noChangeShapeType="1"/>
            </p:cNvSpPr>
            <p:nvPr/>
          </p:nvSpPr>
          <p:spPr bwMode="auto">
            <a:xfrm flipH="1" flipV="1">
              <a:off x="4438992" y="3113964"/>
              <a:ext cx="583058" cy="202522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2938735" y="5130884"/>
              <a:ext cx="2778484" cy="354751"/>
            </a:xfrm>
            <a:custGeom>
              <a:avLst/>
              <a:gdLst>
                <a:gd name="connsiteX0" fmla="*/ 0 w 2778710"/>
                <a:gd name="connsiteY0" fmla="*/ 355107 h 355107"/>
                <a:gd name="connsiteX1" fmla="*/ 807868 w 2778710"/>
                <a:gd name="connsiteY1" fmla="*/ 0 h 355107"/>
                <a:gd name="connsiteX2" fmla="*/ 2068497 w 2778710"/>
                <a:gd name="connsiteY2" fmla="*/ 0 h 355107"/>
                <a:gd name="connsiteX3" fmla="*/ 2778710 w 2778710"/>
                <a:gd name="connsiteY3" fmla="*/ 328474 h 355107"/>
                <a:gd name="connsiteX4" fmla="*/ 2778710 w 2778710"/>
                <a:gd name="connsiteY4" fmla="*/ 328474 h 355107"/>
                <a:gd name="connsiteX5" fmla="*/ 2769833 w 2778710"/>
                <a:gd name="connsiteY5" fmla="*/ 328474 h 35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710" h="355107">
                  <a:moveTo>
                    <a:pt x="0" y="355107"/>
                  </a:moveTo>
                  <a:lnTo>
                    <a:pt x="807868" y="0"/>
                  </a:lnTo>
                  <a:lnTo>
                    <a:pt x="2068497" y="0"/>
                  </a:lnTo>
                  <a:lnTo>
                    <a:pt x="2778710" y="328474"/>
                  </a:lnTo>
                  <a:lnTo>
                    <a:pt x="2778710" y="328474"/>
                  </a:lnTo>
                  <a:lnTo>
                    <a:pt x="2769833" y="328474"/>
                  </a:lnTo>
                </a:path>
              </a:pathLst>
            </a:custGeom>
            <a:ln w="1905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3857620" y="2071678"/>
            <a:ext cx="4465638" cy="4175125"/>
            <a:chOff x="3851920" y="2060575"/>
            <a:chExt cx="4464993" cy="417512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852863" y="2060575"/>
              <a:ext cx="4464050" cy="4175125"/>
              <a:chOff x="3243" y="935"/>
              <a:chExt cx="1587" cy="140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3243" y="935"/>
                <a:ext cx="1587" cy="1406"/>
                <a:chOff x="3243" y="935"/>
                <a:chExt cx="1587" cy="1406"/>
              </a:xfrm>
            </p:grpSpPr>
            <p:sp>
              <p:nvSpPr>
                <p:cNvPr id="6166" name="Freeform 11"/>
                <p:cNvSpPr>
                  <a:spLocks/>
                </p:cNvSpPr>
                <p:nvPr/>
              </p:nvSpPr>
              <p:spPr bwMode="auto">
                <a:xfrm>
                  <a:off x="3243" y="935"/>
                  <a:ext cx="1043" cy="1406"/>
                </a:xfrm>
                <a:custGeom>
                  <a:avLst/>
                  <a:gdLst>
                    <a:gd name="T0" fmla="*/ 0 w 1043"/>
                    <a:gd name="T1" fmla="*/ 1406 h 1406"/>
                    <a:gd name="T2" fmla="*/ 1043 w 1043"/>
                    <a:gd name="T3" fmla="*/ 1406 h 1406"/>
                    <a:gd name="T4" fmla="*/ 952 w 1043"/>
                    <a:gd name="T5" fmla="*/ 0 h 1406"/>
                    <a:gd name="T6" fmla="*/ 0 w 1043"/>
                    <a:gd name="T7" fmla="*/ 1406 h 140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3"/>
                    <a:gd name="T13" fmla="*/ 0 h 1406"/>
                    <a:gd name="T14" fmla="*/ 1043 w 1043"/>
                    <a:gd name="T15" fmla="*/ 1406 h 140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3" h="1406">
                      <a:moveTo>
                        <a:pt x="0" y="1406"/>
                      </a:moveTo>
                      <a:lnTo>
                        <a:pt x="1043" y="1406"/>
                      </a:lnTo>
                      <a:lnTo>
                        <a:pt x="952" y="0"/>
                      </a:lnTo>
                      <a:lnTo>
                        <a:pt x="0" y="140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CC"/>
                    </a:gs>
                    <a:gs pos="50000">
                      <a:srgbClr val="00FFCC"/>
                    </a:gs>
                    <a:gs pos="100000">
                      <a:srgbClr val="FFFFCC"/>
                    </a:gs>
                  </a:gsLst>
                  <a:lin ang="2700000" scaled="1"/>
                </a:grad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67" name="Freeform 12"/>
                <p:cNvSpPr>
                  <a:spLocks/>
                </p:cNvSpPr>
                <p:nvPr/>
              </p:nvSpPr>
              <p:spPr bwMode="auto">
                <a:xfrm>
                  <a:off x="4195" y="935"/>
                  <a:ext cx="635" cy="1406"/>
                </a:xfrm>
                <a:custGeom>
                  <a:avLst/>
                  <a:gdLst>
                    <a:gd name="T0" fmla="*/ 91 w 635"/>
                    <a:gd name="T1" fmla="*/ 1406 h 1406"/>
                    <a:gd name="T2" fmla="*/ 0 w 635"/>
                    <a:gd name="T3" fmla="*/ 0 h 1406"/>
                    <a:gd name="T4" fmla="*/ 635 w 635"/>
                    <a:gd name="T5" fmla="*/ 862 h 1406"/>
                    <a:gd name="T6" fmla="*/ 91 w 635"/>
                    <a:gd name="T7" fmla="*/ 1406 h 140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5"/>
                    <a:gd name="T13" fmla="*/ 0 h 1406"/>
                    <a:gd name="T14" fmla="*/ 635 w 635"/>
                    <a:gd name="T15" fmla="*/ 1406 h 140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5" h="1406">
                      <a:moveTo>
                        <a:pt x="91" y="1406"/>
                      </a:moveTo>
                      <a:lnTo>
                        <a:pt x="0" y="0"/>
                      </a:lnTo>
                      <a:lnTo>
                        <a:pt x="635" y="862"/>
                      </a:lnTo>
                      <a:lnTo>
                        <a:pt x="91" y="140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CC"/>
                    </a:gs>
                    <a:gs pos="50000">
                      <a:srgbClr val="00FFCC"/>
                    </a:gs>
                    <a:gs pos="100000">
                      <a:srgbClr val="FFFFCC"/>
                    </a:gs>
                  </a:gsLst>
                  <a:lin ang="18900000" scaled="1"/>
                </a:grad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6165" name="Line 14"/>
              <p:cNvSpPr>
                <a:spLocks noChangeShapeType="1"/>
              </p:cNvSpPr>
              <p:nvPr/>
            </p:nvSpPr>
            <p:spPr bwMode="auto">
              <a:xfrm flipV="1">
                <a:off x="3771" y="935"/>
                <a:ext cx="424" cy="870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cxnSp>
          <p:nvCxnSpPr>
            <p:cNvPr id="25" name="Прямая соединительная линия 24"/>
            <p:cNvCxnSpPr/>
            <p:nvPr/>
          </p:nvCxnSpPr>
          <p:spPr>
            <a:xfrm rot="5400000" flipH="1" flipV="1">
              <a:off x="3806569" y="4688789"/>
              <a:ext cx="1576387" cy="1485685"/>
            </a:xfrm>
            <a:prstGeom prst="line">
              <a:avLst/>
            </a:prstGeom>
            <a:ln w="1905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5337605" y="4643438"/>
              <a:ext cx="2969784" cy="46037"/>
            </a:xfrm>
            <a:prstGeom prst="line">
              <a:avLst/>
            </a:prstGeom>
            <a:ln w="1905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6600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Площадь пирамиды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385763" y="1854200"/>
            <a:ext cx="5173662" cy="92233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Monotype Corsiva" pitchFamily="66" charset="0"/>
              </a:rPr>
              <a:t>S</a:t>
            </a:r>
            <a:r>
              <a:rPr lang="ru-RU" sz="5400" b="1" baseline="-25000" dirty="0">
                <a:latin typeface="Monotype Corsiva" pitchFamily="66" charset="0"/>
              </a:rPr>
              <a:t>полн.</a:t>
            </a:r>
            <a:r>
              <a:rPr lang="ru-RU" sz="5400" b="1" dirty="0">
                <a:latin typeface="Monotype Corsiva" pitchFamily="66" charset="0"/>
              </a:rPr>
              <a:t> = </a:t>
            </a:r>
            <a:r>
              <a:rPr lang="en-US" sz="5400" b="1" dirty="0">
                <a:latin typeface="Monotype Corsiva" pitchFamily="66" charset="0"/>
              </a:rPr>
              <a:t>S</a:t>
            </a:r>
            <a:r>
              <a:rPr lang="ru-RU" sz="5400" b="1" baseline="-25000" dirty="0">
                <a:latin typeface="Monotype Corsiva" pitchFamily="66" charset="0"/>
              </a:rPr>
              <a:t>бок.</a:t>
            </a:r>
            <a:r>
              <a:rPr lang="ru-RU" sz="5400" b="1" dirty="0">
                <a:latin typeface="Monotype Corsiva" pitchFamily="66" charset="0"/>
              </a:rPr>
              <a:t> + </a:t>
            </a:r>
            <a:r>
              <a:rPr lang="en-US" sz="5400" b="1" dirty="0">
                <a:latin typeface="Monotype Corsiva" pitchFamily="66" charset="0"/>
              </a:rPr>
              <a:t>S</a:t>
            </a:r>
            <a:r>
              <a:rPr lang="ru-RU" sz="5400" b="1" baseline="-25000" dirty="0" err="1">
                <a:latin typeface="Monotype Corsiva" pitchFamily="66" charset="0"/>
              </a:rPr>
              <a:t>осн</a:t>
            </a:r>
            <a:r>
              <a:rPr lang="ru-RU" sz="5400" b="1" baseline="-25000" dirty="0">
                <a:latin typeface="Monotype Corsiva" pitchFamily="66" charset="0"/>
              </a:rPr>
              <a:t>.</a:t>
            </a:r>
            <a:r>
              <a:rPr lang="ru-RU" sz="5400" b="1" dirty="0">
                <a:latin typeface="Monotype Corsiva" pitchFamily="66" charset="0"/>
              </a:rPr>
              <a:t>  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2771775" y="3860800"/>
            <a:ext cx="1181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Monotype Corsiva" pitchFamily="66" charset="0"/>
              </a:rPr>
              <a:t>S</a:t>
            </a:r>
            <a:r>
              <a:rPr lang="ru-RU" sz="5400" b="1" baseline="-25000" dirty="0">
                <a:latin typeface="Monotype Corsiva" pitchFamily="66" charset="0"/>
              </a:rPr>
              <a:t>бок.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5435600" y="4941888"/>
            <a:ext cx="11604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onotype Corsiva" pitchFamily="66" charset="0"/>
              </a:rPr>
              <a:t>S</a:t>
            </a:r>
            <a:r>
              <a:rPr lang="ru-RU" sz="5400" b="1" baseline="-25000" dirty="0" err="1">
                <a:solidFill>
                  <a:schemeClr val="bg1"/>
                </a:solidFill>
                <a:latin typeface="Monotype Corsiva" pitchFamily="66" charset="0"/>
              </a:rPr>
              <a:t>осн</a:t>
            </a:r>
            <a:r>
              <a:rPr lang="ru-RU" sz="5400" b="1" baseline="-25000" dirty="0">
                <a:solidFill>
                  <a:schemeClr val="bg1"/>
                </a:solidFill>
                <a:latin typeface="Monotype Corsiva" pitchFamily="66" charset="0"/>
              </a:rPr>
              <a:t>.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924300" y="3357563"/>
            <a:ext cx="3024188" cy="1079500"/>
            <a:chOff x="2472" y="2115"/>
            <a:chExt cx="1905" cy="680"/>
          </a:xfrm>
        </p:grpSpPr>
        <p:sp>
          <p:nvSpPr>
            <p:cNvPr id="6155" name="Line 18"/>
            <p:cNvSpPr>
              <a:spLocks noChangeShapeType="1"/>
            </p:cNvSpPr>
            <p:nvPr/>
          </p:nvSpPr>
          <p:spPr bwMode="auto">
            <a:xfrm flipV="1">
              <a:off x="2472" y="2568"/>
              <a:ext cx="1451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6" name="Line 19"/>
            <p:cNvSpPr>
              <a:spLocks noChangeShapeType="1"/>
            </p:cNvSpPr>
            <p:nvPr/>
          </p:nvSpPr>
          <p:spPr bwMode="auto">
            <a:xfrm flipV="1">
              <a:off x="2472" y="2115"/>
              <a:ext cx="1905" cy="6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9080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5400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Правильная пирамида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0" y="998538"/>
            <a:ext cx="8532813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Пирамида называется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правильной,</a:t>
            </a:r>
            <a:r>
              <a:rPr lang="ru-RU" sz="2800" b="1" dirty="0">
                <a:latin typeface="Monotype Corsiva" pitchFamily="66" charset="0"/>
              </a:rPr>
              <a:t> если ее основание – правильный многоугольник, а отрезок, соединяющий вершину пирамиды с центром основания, является ее высотой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051050" y="2179638"/>
            <a:ext cx="4837113" cy="4678362"/>
            <a:chOff x="1292" y="1373"/>
            <a:chExt cx="3047" cy="2947"/>
          </a:xfrm>
        </p:grpSpPr>
        <p:grpSp>
          <p:nvGrpSpPr>
            <p:cNvPr id="3" name="Group 49"/>
            <p:cNvGrpSpPr>
              <a:grpSpLocks/>
            </p:cNvGrpSpPr>
            <p:nvPr/>
          </p:nvGrpSpPr>
          <p:grpSpPr bwMode="auto">
            <a:xfrm>
              <a:off x="1292" y="1373"/>
              <a:ext cx="2721" cy="2947"/>
              <a:chOff x="2200" y="1395"/>
              <a:chExt cx="2721" cy="2947"/>
            </a:xfrm>
          </p:grpSpPr>
          <p:sp>
            <p:nvSpPr>
              <p:cNvPr id="7178" name="Text Box 44"/>
              <p:cNvSpPr txBox="1">
                <a:spLocks noChangeArrowheads="1"/>
              </p:cNvSpPr>
              <p:nvPr/>
            </p:nvSpPr>
            <p:spPr bwMode="auto">
              <a:xfrm>
                <a:off x="2200" y="3385"/>
                <a:ext cx="357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3200" b="1" dirty="0">
                    <a:latin typeface="Monotype Corsiva" pitchFamily="66" charset="0"/>
                  </a:rPr>
                  <a:t>А</a:t>
                </a:r>
                <a:r>
                  <a:rPr lang="en-US" sz="3200" b="1" baseline="-25000" dirty="0">
                    <a:latin typeface="Monotype Corsiva" pitchFamily="66" charset="0"/>
                  </a:rPr>
                  <a:t>n</a:t>
                </a:r>
                <a:endParaRPr lang="ru-RU" sz="3200" b="1" baseline="-25000" dirty="0">
                  <a:latin typeface="Monotype Corsiva" pitchFamily="66" charset="0"/>
                </a:endParaRPr>
              </a:p>
            </p:txBody>
          </p:sp>
          <p:grpSp>
            <p:nvGrpSpPr>
              <p:cNvPr id="4" name="Group 48"/>
              <p:cNvGrpSpPr>
                <a:grpSpLocks/>
              </p:cNvGrpSpPr>
              <p:nvPr/>
            </p:nvGrpSpPr>
            <p:grpSpPr bwMode="auto">
              <a:xfrm>
                <a:off x="2562" y="1395"/>
                <a:ext cx="2359" cy="2947"/>
                <a:chOff x="2562" y="1395"/>
                <a:chExt cx="2359" cy="2947"/>
              </a:xfrm>
            </p:grpSpPr>
            <p:grpSp>
              <p:nvGrpSpPr>
                <p:cNvPr id="5" name="Group 40"/>
                <p:cNvGrpSpPr>
                  <a:grpSpLocks/>
                </p:cNvGrpSpPr>
                <p:nvPr/>
              </p:nvGrpSpPr>
              <p:grpSpPr bwMode="auto">
                <a:xfrm>
                  <a:off x="2562" y="1678"/>
                  <a:ext cx="2359" cy="2432"/>
                  <a:chOff x="2562" y="1678"/>
                  <a:chExt cx="2359" cy="2432"/>
                </a:xfrm>
              </p:grpSpPr>
              <p:grpSp>
                <p:nvGrpSpPr>
                  <p:cNvPr id="6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562" y="1678"/>
                    <a:ext cx="2359" cy="2342"/>
                    <a:chOff x="657" y="1043"/>
                    <a:chExt cx="2359" cy="2342"/>
                  </a:xfrm>
                </p:grpSpPr>
                <p:grpSp>
                  <p:nvGrpSpPr>
                    <p:cNvPr id="7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7" y="1043"/>
                      <a:ext cx="2358" cy="2341"/>
                      <a:chOff x="567" y="1361"/>
                      <a:chExt cx="2358" cy="2341"/>
                    </a:xfrm>
                  </p:grpSpPr>
                  <p:sp>
                    <p:nvSpPr>
                      <p:cNvPr id="7197" name="Freeform 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56" y="1389"/>
                        <a:ext cx="1180" cy="2313"/>
                      </a:xfrm>
                      <a:custGeom>
                        <a:avLst/>
                        <a:gdLst>
                          <a:gd name="T0" fmla="*/ 0 w 1180"/>
                          <a:gd name="T1" fmla="*/ 2313 h 2313"/>
                          <a:gd name="T2" fmla="*/ 1180 w 1180"/>
                          <a:gd name="T3" fmla="*/ 2313 h 2313"/>
                          <a:gd name="T4" fmla="*/ 590 w 1180"/>
                          <a:gd name="T5" fmla="*/ 0 h 2313"/>
                          <a:gd name="T6" fmla="*/ 0 w 1180"/>
                          <a:gd name="T7" fmla="*/ 2313 h 2313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180"/>
                          <a:gd name="T13" fmla="*/ 0 h 2313"/>
                          <a:gd name="T14" fmla="*/ 1180 w 1180"/>
                          <a:gd name="T15" fmla="*/ 2313 h 2313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180" h="2313">
                            <a:moveTo>
                              <a:pt x="0" y="2313"/>
                            </a:moveTo>
                            <a:lnTo>
                              <a:pt x="1180" y="2313"/>
                            </a:lnTo>
                            <a:lnTo>
                              <a:pt x="590" y="0"/>
                            </a:lnTo>
                            <a:lnTo>
                              <a:pt x="0" y="2313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CCFF"/>
                          </a:gs>
                        </a:gsLst>
                        <a:lin ang="2700000" scaled="1"/>
                      </a:gra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98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46" y="1361"/>
                        <a:ext cx="1179" cy="2341"/>
                      </a:xfrm>
                      <a:custGeom>
                        <a:avLst/>
                        <a:gdLst>
                          <a:gd name="T0" fmla="*/ 590 w 1179"/>
                          <a:gd name="T1" fmla="*/ 2324 h 2358"/>
                          <a:gd name="T2" fmla="*/ 0 w 1179"/>
                          <a:gd name="T3" fmla="*/ 0 h 2358"/>
                          <a:gd name="T4" fmla="*/ 1179 w 1179"/>
                          <a:gd name="T5" fmla="*/ 1877 h 2358"/>
                          <a:gd name="T6" fmla="*/ 590 w 1179"/>
                          <a:gd name="T7" fmla="*/ 2324 h 2358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179"/>
                          <a:gd name="T13" fmla="*/ 0 h 2358"/>
                          <a:gd name="T14" fmla="*/ 1179 w 1179"/>
                          <a:gd name="T15" fmla="*/ 2358 h 2358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179" h="2358">
                            <a:moveTo>
                              <a:pt x="590" y="2358"/>
                            </a:moveTo>
                            <a:lnTo>
                              <a:pt x="0" y="0"/>
                            </a:lnTo>
                            <a:lnTo>
                              <a:pt x="1179" y="1905"/>
                            </a:lnTo>
                            <a:lnTo>
                              <a:pt x="590" y="2358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CCFF"/>
                          </a:gs>
                        </a:gsLst>
                        <a:lin ang="2700000" scaled="1"/>
                      </a:gra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99" name="Freeform 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67" y="1361"/>
                        <a:ext cx="1179" cy="2341"/>
                      </a:xfrm>
                      <a:custGeom>
                        <a:avLst/>
                        <a:gdLst>
                          <a:gd name="T0" fmla="*/ 589 w 1179"/>
                          <a:gd name="T1" fmla="*/ 2324 h 2358"/>
                          <a:gd name="T2" fmla="*/ 1179 w 1179"/>
                          <a:gd name="T3" fmla="*/ 0 h 2358"/>
                          <a:gd name="T4" fmla="*/ 0 w 1179"/>
                          <a:gd name="T5" fmla="*/ 1877 h 2358"/>
                          <a:gd name="T6" fmla="*/ 589 w 1179"/>
                          <a:gd name="T7" fmla="*/ 2324 h 2358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179"/>
                          <a:gd name="T13" fmla="*/ 0 h 2358"/>
                          <a:gd name="T14" fmla="*/ 1179 w 1179"/>
                          <a:gd name="T15" fmla="*/ 2358 h 2358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179" h="2358">
                            <a:moveTo>
                              <a:pt x="589" y="2358"/>
                            </a:moveTo>
                            <a:lnTo>
                              <a:pt x="1179" y="0"/>
                            </a:lnTo>
                            <a:lnTo>
                              <a:pt x="0" y="1905"/>
                            </a:lnTo>
                            <a:lnTo>
                              <a:pt x="589" y="2358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CCFF"/>
                          </a:gs>
                        </a:gsLst>
                        <a:lin ang="2700000" scaled="1"/>
                      </a:gra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193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657" y="2931"/>
                      <a:ext cx="2359" cy="454"/>
                    </a:xfrm>
                    <a:custGeom>
                      <a:avLst/>
                      <a:gdLst>
                        <a:gd name="T0" fmla="*/ 0 w 2359"/>
                        <a:gd name="T1" fmla="*/ 0 h 454"/>
                        <a:gd name="T2" fmla="*/ 590 w 2359"/>
                        <a:gd name="T3" fmla="*/ 454 h 454"/>
                        <a:gd name="T4" fmla="*/ 1769 w 2359"/>
                        <a:gd name="T5" fmla="*/ 454 h 454"/>
                        <a:gd name="T6" fmla="*/ 2359 w 2359"/>
                        <a:gd name="T7" fmla="*/ 0 h 4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359"/>
                        <a:gd name="T13" fmla="*/ 0 h 454"/>
                        <a:gd name="T14" fmla="*/ 2359 w 2359"/>
                        <a:gd name="T15" fmla="*/ 454 h 4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359" h="454">
                          <a:moveTo>
                            <a:pt x="0" y="0"/>
                          </a:moveTo>
                          <a:lnTo>
                            <a:pt x="590" y="454"/>
                          </a:lnTo>
                          <a:lnTo>
                            <a:pt x="1769" y="454"/>
                          </a:lnTo>
                          <a:lnTo>
                            <a:pt x="2359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194" name="Freeform 19"/>
                    <p:cNvSpPr>
                      <a:spLocks/>
                    </p:cNvSpPr>
                    <p:nvPr/>
                  </p:nvSpPr>
                  <p:spPr bwMode="auto">
                    <a:xfrm flipV="1">
                      <a:off x="657" y="2478"/>
                      <a:ext cx="2359" cy="453"/>
                    </a:xfrm>
                    <a:custGeom>
                      <a:avLst/>
                      <a:gdLst>
                        <a:gd name="T0" fmla="*/ 0 w 2359"/>
                        <a:gd name="T1" fmla="*/ 0 h 454"/>
                        <a:gd name="T2" fmla="*/ 590 w 2359"/>
                        <a:gd name="T3" fmla="*/ 452 h 454"/>
                        <a:gd name="T4" fmla="*/ 1769 w 2359"/>
                        <a:gd name="T5" fmla="*/ 452 h 454"/>
                        <a:gd name="T6" fmla="*/ 2359 w 2359"/>
                        <a:gd name="T7" fmla="*/ 0 h 4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359"/>
                        <a:gd name="T13" fmla="*/ 0 h 454"/>
                        <a:gd name="T14" fmla="*/ 2359 w 2359"/>
                        <a:gd name="T15" fmla="*/ 454 h 4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359" h="454">
                          <a:moveTo>
                            <a:pt x="0" y="0"/>
                          </a:moveTo>
                          <a:lnTo>
                            <a:pt x="590" y="454"/>
                          </a:lnTo>
                          <a:lnTo>
                            <a:pt x="1769" y="454"/>
                          </a:lnTo>
                          <a:lnTo>
                            <a:pt x="2359" y="0"/>
                          </a:lnTo>
                        </a:path>
                      </a:pathLst>
                    </a:custGeom>
                    <a:noFill/>
                    <a:ln w="19050" cap="flat">
                      <a:solidFill>
                        <a:srgbClr val="002060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195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47" y="1071"/>
                      <a:ext cx="590" cy="14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2060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196" name="Line 2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837" y="1071"/>
                      <a:ext cx="589" cy="14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2060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187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563" y="3021"/>
                    <a:ext cx="2358" cy="1089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206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88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730" y="1706"/>
                    <a:ext cx="12" cy="1815"/>
                  </a:xfrm>
                  <a:prstGeom prst="line">
                    <a:avLst/>
                  </a:prstGeom>
                  <a:noFill/>
                  <a:ln w="19050">
                    <a:solidFill>
                      <a:srgbClr val="00206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89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3521"/>
                    <a:ext cx="590" cy="499"/>
                  </a:xfrm>
                  <a:prstGeom prst="line">
                    <a:avLst/>
                  </a:prstGeom>
                  <a:noFill/>
                  <a:ln w="19050">
                    <a:solidFill>
                      <a:srgbClr val="00206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9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717" y="3482"/>
                    <a:ext cx="45" cy="46"/>
                  </a:xfrm>
                  <a:prstGeom prst="ellipse">
                    <a:avLst/>
                  </a:prstGeom>
                  <a:solidFill>
                    <a:srgbClr val="FFCC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191" name="Freeform 39"/>
                  <p:cNvSpPr>
                    <a:spLocks/>
                  </p:cNvSpPr>
                  <p:nvPr/>
                </p:nvSpPr>
                <p:spPr bwMode="auto">
                  <a:xfrm>
                    <a:off x="3651" y="3327"/>
                    <a:ext cx="91" cy="273"/>
                  </a:xfrm>
                  <a:custGeom>
                    <a:avLst/>
                    <a:gdLst>
                      <a:gd name="T0" fmla="*/ 0 w 91"/>
                      <a:gd name="T1" fmla="*/ 273 h 273"/>
                      <a:gd name="T2" fmla="*/ 0 w 91"/>
                      <a:gd name="T3" fmla="*/ 91 h 273"/>
                      <a:gd name="T4" fmla="*/ 91 w 91"/>
                      <a:gd name="T5" fmla="*/ 0 h 273"/>
                      <a:gd name="T6" fmla="*/ 0 60000 65536"/>
                      <a:gd name="T7" fmla="*/ 0 60000 65536"/>
                      <a:gd name="T8" fmla="*/ 0 60000 65536"/>
                      <a:gd name="T9" fmla="*/ 0 w 91"/>
                      <a:gd name="T10" fmla="*/ 0 h 273"/>
                      <a:gd name="T11" fmla="*/ 91 w 91"/>
                      <a:gd name="T12" fmla="*/ 273 h 27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1" h="273">
                        <a:moveTo>
                          <a:pt x="0" y="273"/>
                        </a:moveTo>
                        <a:lnTo>
                          <a:pt x="0" y="91"/>
                        </a:lnTo>
                        <a:lnTo>
                          <a:pt x="91" y="0"/>
                        </a:lnTo>
                      </a:path>
                    </a:pathLst>
                  </a:custGeom>
                  <a:noFill/>
                  <a:ln w="19050">
                    <a:solidFill>
                      <a:srgbClr val="002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18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812" y="3965"/>
                  <a:ext cx="353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3200" b="1" dirty="0">
                      <a:latin typeface="Monotype Corsiva" pitchFamily="66" charset="0"/>
                    </a:rPr>
                    <a:t>А</a:t>
                  </a:r>
                  <a:r>
                    <a:rPr lang="ru-RU" sz="3200" b="1" baseline="-25000" dirty="0">
                      <a:latin typeface="Monotype Corsiva" pitchFamily="66" charset="0"/>
                    </a:rPr>
                    <a:t>1</a:t>
                  </a:r>
                </a:p>
              </p:txBody>
            </p:sp>
            <p:sp>
              <p:nvSpPr>
                <p:cNvPr id="718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4173" y="3974"/>
                  <a:ext cx="353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3200" b="1" dirty="0">
                      <a:latin typeface="Monotype Corsiva" pitchFamily="66" charset="0"/>
                    </a:rPr>
                    <a:t>А</a:t>
                  </a:r>
                  <a:r>
                    <a:rPr lang="ru-RU" sz="3200" b="1" baseline="-25000" dirty="0">
                      <a:latin typeface="Monotype Corsiva" pitchFamily="66" charset="0"/>
                    </a:rPr>
                    <a:t>2</a:t>
                  </a:r>
                </a:p>
              </p:txBody>
            </p:sp>
            <p:sp>
              <p:nvSpPr>
                <p:cNvPr id="718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617" y="1395"/>
                  <a:ext cx="256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 dirty="0">
                      <a:latin typeface="Monotype Corsiva" pitchFamily="66" charset="0"/>
                    </a:rPr>
                    <a:t>P</a:t>
                  </a:r>
                  <a:endParaRPr lang="ru-RU" sz="3200" b="1" dirty="0">
                    <a:latin typeface="Monotype Corsiva" pitchFamily="66" charset="0"/>
                  </a:endParaRPr>
                </a:p>
              </p:txBody>
            </p:sp>
            <p:sp>
              <p:nvSpPr>
                <p:cNvPr id="718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702" y="2472"/>
                  <a:ext cx="230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chemeClr val="accent2"/>
                      </a:solidFill>
                      <a:latin typeface="Monotype Corsiva" pitchFamily="66" charset="0"/>
                    </a:rPr>
                    <a:t>h</a:t>
                  </a:r>
                  <a:endParaRPr lang="ru-RU" sz="3200" b="1">
                    <a:solidFill>
                      <a:schemeClr val="accent2"/>
                    </a:solidFill>
                    <a:latin typeface="Monotype Corsiva" pitchFamily="66" charset="0"/>
                  </a:endParaRPr>
                </a:p>
              </p:txBody>
            </p:sp>
            <p:sp>
              <p:nvSpPr>
                <p:cNvPr id="718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702" y="3322"/>
                  <a:ext cx="272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chemeClr val="accent2"/>
                      </a:solidFill>
                      <a:latin typeface="Monotype Corsiva" pitchFamily="66" charset="0"/>
                    </a:rPr>
                    <a:t>O</a:t>
                  </a:r>
                  <a:endParaRPr lang="ru-RU" sz="3200" b="1">
                    <a:solidFill>
                      <a:schemeClr val="accent2"/>
                    </a:solidFill>
                    <a:latin typeface="Monotype Corsiva" pitchFamily="66" charset="0"/>
                  </a:endParaRPr>
                </a:p>
              </p:txBody>
            </p:sp>
          </p:grpSp>
        </p:grpSp>
        <p:sp>
          <p:nvSpPr>
            <p:cNvPr id="7177" name="Text Box 43"/>
            <p:cNvSpPr txBox="1">
              <a:spLocks noChangeArrowheads="1"/>
            </p:cNvSpPr>
            <p:nvPr/>
          </p:nvSpPr>
          <p:spPr bwMode="auto">
            <a:xfrm>
              <a:off x="3986" y="3379"/>
              <a:ext cx="35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200" b="1" dirty="0">
                  <a:latin typeface="Monotype Corsiva" pitchFamily="66" charset="0"/>
                </a:rPr>
                <a:t>А</a:t>
              </a:r>
              <a:r>
                <a:rPr lang="ru-RU" sz="3200" b="1" baseline="-25000" dirty="0">
                  <a:latin typeface="Monotype Corsiva" pitchFamily="66" charset="0"/>
                </a:rPr>
                <a:t>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00013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i="1" u="sng" dirty="0" smtClean="0">
                <a:solidFill>
                  <a:srgbClr val="FF0000"/>
                </a:solidFill>
                <a:latin typeface="Monotype Corsiva" pitchFamily="66" charset="0"/>
              </a:rPr>
              <a:t>Теорема о площади боковой </a:t>
            </a:r>
            <a:br>
              <a:rPr lang="ru-RU" sz="4000" i="1" u="sng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i="1" u="sng" dirty="0" smtClean="0">
                <a:solidFill>
                  <a:srgbClr val="FF0000"/>
                </a:solidFill>
                <a:latin typeface="Monotype Corsiva" pitchFamily="66" charset="0"/>
              </a:rPr>
              <a:t>поверхности правильной пирамиды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96863" y="1598613"/>
            <a:ext cx="77057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latin typeface="Monotype Corsiva" pitchFamily="66" charset="0"/>
              </a:rPr>
              <a:t>Площадь боковой поверхности правильной пирамиды равна половине произведения периметра основания на апофему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076825" y="3068638"/>
            <a:ext cx="2879725" cy="2954337"/>
            <a:chOff x="1474" y="2069"/>
            <a:chExt cx="1633" cy="1679"/>
          </a:xfrm>
        </p:grpSpPr>
        <p:sp>
          <p:nvSpPr>
            <p:cNvPr id="11285" name="Freeform 12"/>
            <p:cNvSpPr>
              <a:spLocks/>
            </p:cNvSpPr>
            <p:nvPr/>
          </p:nvSpPr>
          <p:spPr bwMode="auto">
            <a:xfrm>
              <a:off x="1474" y="2069"/>
              <a:ext cx="1633" cy="1679"/>
            </a:xfrm>
            <a:custGeom>
              <a:avLst/>
              <a:gdLst>
                <a:gd name="T0" fmla="*/ 45 w 1633"/>
                <a:gd name="T1" fmla="*/ 1679 h 1679"/>
                <a:gd name="T2" fmla="*/ 1633 w 1633"/>
                <a:gd name="T3" fmla="*/ 1679 h 1679"/>
                <a:gd name="T4" fmla="*/ 1088 w 1633"/>
                <a:gd name="T5" fmla="*/ 0 h 1679"/>
                <a:gd name="T6" fmla="*/ 0 w 1633"/>
                <a:gd name="T7" fmla="*/ 1679 h 1679"/>
                <a:gd name="T8" fmla="*/ 91 w 1633"/>
                <a:gd name="T9" fmla="*/ 1679 h 16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3"/>
                <a:gd name="T16" fmla="*/ 0 h 1679"/>
                <a:gd name="T17" fmla="*/ 1633 w 1633"/>
                <a:gd name="T18" fmla="*/ 1679 h 16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3" h="1679">
                  <a:moveTo>
                    <a:pt x="45" y="1679"/>
                  </a:moveTo>
                  <a:lnTo>
                    <a:pt x="1633" y="1679"/>
                  </a:lnTo>
                  <a:lnTo>
                    <a:pt x="1088" y="0"/>
                  </a:lnTo>
                  <a:lnTo>
                    <a:pt x="0" y="1679"/>
                  </a:lnTo>
                  <a:lnTo>
                    <a:pt x="91" y="1679"/>
                  </a:lnTo>
                </a:path>
              </a:pathLst>
            </a:custGeom>
            <a:gradFill rotWithShape="1">
              <a:gsLst>
                <a:gs pos="0">
                  <a:srgbClr val="CC00FF"/>
                </a:gs>
                <a:gs pos="50000">
                  <a:srgbClr val="FF99FF"/>
                </a:gs>
                <a:gs pos="100000">
                  <a:srgbClr val="CC00FF"/>
                </a:gs>
              </a:gsLst>
              <a:lin ang="5400000" scaled="1"/>
            </a:gradFill>
            <a:ln w="1905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6" name="AutoShape 11"/>
            <p:cNvSpPr>
              <a:spLocks noChangeArrowheads="1"/>
            </p:cNvSpPr>
            <p:nvPr/>
          </p:nvSpPr>
          <p:spPr bwMode="auto">
            <a:xfrm>
              <a:off x="1474" y="3385"/>
              <a:ext cx="1633" cy="363"/>
            </a:xfrm>
            <a:prstGeom prst="triangle">
              <a:avLst>
                <a:gd name="adj" fmla="val 65889"/>
              </a:avLst>
            </a:prstGeom>
            <a:noFill/>
            <a:ln w="19050">
              <a:solidFill>
                <a:srgbClr val="00206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7" name="Line 16"/>
            <p:cNvSpPr>
              <a:spLocks noChangeShapeType="1"/>
            </p:cNvSpPr>
            <p:nvPr/>
          </p:nvSpPr>
          <p:spPr bwMode="auto">
            <a:xfrm flipV="1">
              <a:off x="2562" y="2069"/>
              <a:ext cx="0" cy="1316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385763" y="4508500"/>
            <a:ext cx="51831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latin typeface="Monotype Corsiva" pitchFamily="66" charset="0"/>
              </a:rPr>
              <a:t>Док – во:</a:t>
            </a:r>
            <a:endParaRPr lang="en-US" sz="3600" b="1" dirty="0">
              <a:latin typeface="Monotype Corsiva" pitchFamily="66" charset="0"/>
            </a:endParaRPr>
          </a:p>
          <a:p>
            <a:r>
              <a:rPr lang="en-US" sz="3600" b="1" dirty="0">
                <a:latin typeface="Monotype Corsiva" pitchFamily="66" charset="0"/>
              </a:rPr>
              <a:t>S</a:t>
            </a:r>
            <a:r>
              <a:rPr lang="ru-RU" sz="3600" b="1" baseline="-25000" dirty="0">
                <a:latin typeface="Monotype Corsiva" pitchFamily="66" charset="0"/>
              </a:rPr>
              <a:t>бок</a:t>
            </a:r>
            <a:r>
              <a:rPr lang="ru-RU" sz="3600" b="1" dirty="0">
                <a:latin typeface="Monotype Corsiva" pitchFamily="66" charset="0"/>
              </a:rPr>
              <a:t> =</a:t>
            </a:r>
            <a:r>
              <a:rPr lang="en-US" sz="3600" b="1" dirty="0">
                <a:latin typeface="Monotype Corsiva" pitchFamily="66" charset="0"/>
              </a:rPr>
              <a:t> (½ad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+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½ad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+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½ad) = </a:t>
            </a:r>
            <a:endParaRPr lang="ru-RU" sz="3600" b="1" dirty="0">
              <a:latin typeface="Monotype Corsiva" pitchFamily="66" charset="0"/>
            </a:endParaRPr>
          </a:p>
          <a:p>
            <a:r>
              <a:rPr lang="en-US" sz="3600" b="1" dirty="0">
                <a:latin typeface="Monotype Corsiva" pitchFamily="66" charset="0"/>
              </a:rPr>
              <a:t>= ½d(a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+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a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+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a)= ½dP</a:t>
            </a:r>
            <a:r>
              <a:rPr lang="ru-RU" sz="3600" b="1" dirty="0">
                <a:latin typeface="Monotype Corsiva" pitchFamily="66" charset="0"/>
              </a:rPr>
              <a:t> </a:t>
            </a: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088063" y="3068638"/>
            <a:ext cx="1333500" cy="3455987"/>
            <a:chOff x="3835" y="1933"/>
            <a:chExt cx="840" cy="2177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3835" y="1933"/>
              <a:ext cx="840" cy="1859"/>
              <a:chOff x="3835" y="1933"/>
              <a:chExt cx="840" cy="1859"/>
            </a:xfrm>
          </p:grpSpPr>
          <p:grpSp>
            <p:nvGrpSpPr>
              <p:cNvPr id="5" name="Group 34"/>
              <p:cNvGrpSpPr>
                <a:grpSpLocks/>
              </p:cNvGrpSpPr>
              <p:nvPr/>
            </p:nvGrpSpPr>
            <p:grpSpPr bwMode="auto">
              <a:xfrm>
                <a:off x="3835" y="1933"/>
                <a:ext cx="840" cy="1859"/>
                <a:chOff x="3833" y="2073"/>
                <a:chExt cx="680" cy="1720"/>
              </a:xfrm>
            </p:grpSpPr>
            <p:sp>
              <p:nvSpPr>
                <p:cNvPr id="1230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059" y="2099"/>
                  <a:ext cx="242" cy="1694"/>
                </a:xfrm>
                <a:prstGeom prst="line">
                  <a:avLst/>
                </a:prstGeom>
                <a:noFill/>
                <a:ln w="28575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30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3833" y="2073"/>
                  <a:ext cx="468" cy="1494"/>
                </a:xfrm>
                <a:prstGeom prst="line">
                  <a:avLst/>
                </a:prstGeom>
                <a:noFill/>
                <a:ln w="28575">
                  <a:solidFill>
                    <a:schemeClr val="bg1">
                      <a:lumMod val="95000"/>
                    </a:scheme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308" name="Line 20"/>
                <p:cNvSpPr>
                  <a:spLocks noChangeShapeType="1"/>
                </p:cNvSpPr>
                <p:nvPr/>
              </p:nvSpPr>
              <p:spPr bwMode="auto">
                <a:xfrm>
                  <a:off x="4301" y="2100"/>
                  <a:ext cx="212" cy="1467"/>
                </a:xfrm>
                <a:prstGeom prst="line">
                  <a:avLst/>
                </a:prstGeom>
                <a:noFill/>
                <a:ln w="28575">
                  <a:solidFill>
                    <a:schemeClr val="bg1">
                      <a:lumMod val="95000"/>
                    </a:schemeClr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11281" name="Text Box 36"/>
              <p:cNvSpPr txBox="1">
                <a:spLocks noChangeArrowheads="1"/>
              </p:cNvSpPr>
              <p:nvPr/>
            </p:nvSpPr>
            <p:spPr bwMode="auto">
              <a:xfrm>
                <a:off x="4150" y="3086"/>
                <a:ext cx="21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Monotype Corsiva" pitchFamily="66" charset="0"/>
                  </a:rPr>
                  <a:t>d</a:t>
                </a:r>
                <a:endParaRPr lang="ru-RU" sz="2800" b="1" dirty="0">
                  <a:latin typeface="Monotype Corsiva" pitchFamily="66" charset="0"/>
                </a:endParaRPr>
              </a:p>
            </p:txBody>
          </p:sp>
        </p:grpSp>
        <p:sp>
          <p:nvSpPr>
            <p:cNvPr id="11279" name="Text Box 38"/>
            <p:cNvSpPr txBox="1">
              <a:spLocks noChangeArrowheads="1"/>
            </p:cNvSpPr>
            <p:nvPr/>
          </p:nvSpPr>
          <p:spPr bwMode="auto">
            <a:xfrm>
              <a:off x="4095" y="3780"/>
              <a:ext cx="21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Monotype Corsiva" pitchFamily="66" charset="0"/>
                </a:rPr>
                <a:t>a</a:t>
              </a:r>
              <a:endParaRPr lang="ru-RU" sz="2800" b="1" dirty="0">
                <a:latin typeface="Monotype Corsiva" pitchFamily="66" charset="0"/>
              </a:endParaRPr>
            </a:p>
          </p:txBody>
        </p:sp>
      </p:grpSp>
      <p:sp>
        <p:nvSpPr>
          <p:cNvPr id="12328" name="Rectangle 40"/>
          <p:cNvSpPr>
            <a:spLocks noChangeArrowheads="1"/>
          </p:cNvSpPr>
          <p:nvPr/>
        </p:nvSpPr>
        <p:spPr bwMode="auto">
          <a:xfrm>
            <a:off x="2092325" y="3563938"/>
            <a:ext cx="2292350" cy="708025"/>
          </a:xfrm>
          <a:prstGeom prst="rect">
            <a:avLst/>
          </a:prstGeom>
          <a:noFill/>
          <a:ln w="57150" cmpd="thickThin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onotype Corsiva" pitchFamily="66" charset="0"/>
              </a:rPr>
              <a:t>S</a:t>
            </a:r>
            <a:r>
              <a:rPr lang="ru-RU" sz="4000" b="1" baseline="-25000" dirty="0">
                <a:solidFill>
                  <a:srgbClr val="FF0000"/>
                </a:solidFill>
                <a:latin typeface="Monotype Corsiva" pitchFamily="66" charset="0"/>
              </a:rPr>
              <a:t>бок</a:t>
            </a: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 =</a:t>
            </a:r>
            <a:r>
              <a:rPr lang="en-US" sz="4000" b="1" dirty="0">
                <a:solidFill>
                  <a:srgbClr val="FF0000"/>
                </a:solidFill>
                <a:latin typeface="Monotype Corsiva" pitchFamily="66" charset="0"/>
              </a:rPr>
              <a:t> ½dP 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569075" y="5726113"/>
            <a:ext cx="284163" cy="293687"/>
          </a:xfrm>
          <a:custGeom>
            <a:avLst/>
            <a:gdLst>
              <a:gd name="connsiteX0" fmla="*/ 0 w 284085"/>
              <a:gd name="connsiteY0" fmla="*/ 0 h 292963"/>
              <a:gd name="connsiteX1" fmla="*/ 284085 w 284085"/>
              <a:gd name="connsiteY1" fmla="*/ 8878 h 292963"/>
              <a:gd name="connsiteX2" fmla="*/ 239697 w 284085"/>
              <a:gd name="connsiteY2" fmla="*/ 292963 h 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085" h="292963">
                <a:moveTo>
                  <a:pt x="0" y="0"/>
                </a:moveTo>
                <a:lnTo>
                  <a:pt x="284085" y="8878"/>
                </a:lnTo>
                <a:lnTo>
                  <a:pt x="239697" y="292963"/>
                </a:lnTo>
              </a:path>
            </a:pathLst>
          </a:cu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192838" y="5319713"/>
            <a:ext cx="220662" cy="284162"/>
          </a:xfrm>
          <a:custGeom>
            <a:avLst/>
            <a:gdLst>
              <a:gd name="connsiteX0" fmla="*/ 0 w 221941"/>
              <a:gd name="connsiteY0" fmla="*/ 53266 h 284086"/>
              <a:gd name="connsiteX1" fmla="*/ 221941 w 221941"/>
              <a:gd name="connsiteY1" fmla="*/ 0 h 284086"/>
              <a:gd name="connsiteX2" fmla="*/ 124287 w 221941"/>
              <a:gd name="connsiteY2" fmla="*/ 284086 h 28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941" h="284086">
                <a:moveTo>
                  <a:pt x="0" y="53266"/>
                </a:moveTo>
                <a:lnTo>
                  <a:pt x="221941" y="0"/>
                </a:lnTo>
                <a:lnTo>
                  <a:pt x="124287" y="284086"/>
                </a:lnTo>
              </a:path>
            </a:pathLst>
          </a:cu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377113" y="5335588"/>
            <a:ext cx="231775" cy="461962"/>
          </a:xfrm>
          <a:custGeom>
            <a:avLst/>
            <a:gdLst>
              <a:gd name="connsiteX0" fmla="*/ 0 w 230819"/>
              <a:gd name="connsiteY0" fmla="*/ 0 h 461638"/>
              <a:gd name="connsiteX1" fmla="*/ 195308 w 230819"/>
              <a:gd name="connsiteY1" fmla="*/ 142042 h 461638"/>
              <a:gd name="connsiteX2" fmla="*/ 230819 w 230819"/>
              <a:gd name="connsiteY2" fmla="*/ 461638 h 46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819" h="461638">
                <a:moveTo>
                  <a:pt x="0" y="0"/>
                </a:moveTo>
                <a:lnTo>
                  <a:pt x="195308" y="142042"/>
                </a:lnTo>
                <a:lnTo>
                  <a:pt x="230819" y="461638"/>
                </a:lnTo>
              </a:path>
            </a:pathLst>
          </a:cu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708400" y="4508500"/>
            <a:ext cx="5435600" cy="2025650"/>
            <a:chOff x="2336" y="2840"/>
            <a:chExt cx="3424" cy="1276"/>
          </a:xfrm>
        </p:grpSpPr>
        <p:sp>
          <p:nvSpPr>
            <p:cNvPr id="13334" name="AutoShape 22"/>
            <p:cNvSpPr>
              <a:spLocks noChangeArrowheads="1"/>
            </p:cNvSpPr>
            <p:nvPr/>
          </p:nvSpPr>
          <p:spPr bwMode="auto">
            <a:xfrm>
              <a:off x="2336" y="2840"/>
              <a:ext cx="3424" cy="1276"/>
            </a:xfrm>
            <a:prstGeom prst="parallelogram">
              <a:avLst>
                <a:gd name="adj" fmla="val 74999"/>
              </a:avLst>
            </a:prstGeom>
            <a:solidFill>
              <a:srgbClr val="CCFFCC">
                <a:alpha val="68000"/>
              </a:srgbClr>
            </a:solidFill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n>
                  <a:solidFill>
                    <a:schemeClr val="accent1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13342" name="Rectangle 30"/>
            <p:cNvSpPr>
              <a:spLocks noChangeArrowheads="1"/>
            </p:cNvSpPr>
            <p:nvPr/>
          </p:nvSpPr>
          <p:spPr bwMode="auto">
            <a:xfrm>
              <a:off x="2511" y="3861"/>
              <a:ext cx="19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l-GR" b="1" i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002060"/>
                  </a:solidFill>
                </a:rPr>
                <a:t>α</a:t>
              </a:r>
              <a:endPara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4751388" y="3024188"/>
            <a:ext cx="3784600" cy="3194050"/>
            <a:chOff x="2965" y="1837"/>
            <a:chExt cx="2356" cy="2012"/>
          </a:xfrm>
        </p:grpSpPr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2965" y="1837"/>
              <a:ext cx="2356" cy="2012"/>
              <a:chOff x="2981" y="1837"/>
              <a:chExt cx="2356" cy="2012"/>
            </a:xfrm>
          </p:grpSpPr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2981" y="1837"/>
                <a:ext cx="2356" cy="1996"/>
                <a:chOff x="2981" y="1849"/>
                <a:chExt cx="2356" cy="1996"/>
              </a:xfrm>
            </p:grpSpPr>
            <p:sp>
              <p:nvSpPr>
                <p:cNvPr id="12327" name="Полилиния 72"/>
                <p:cNvSpPr>
                  <a:spLocks/>
                </p:cNvSpPr>
                <p:nvPr/>
              </p:nvSpPr>
              <p:spPr bwMode="auto">
                <a:xfrm>
                  <a:off x="4241" y="1849"/>
                  <a:ext cx="1096" cy="1996"/>
                </a:xfrm>
                <a:custGeom>
                  <a:avLst/>
                  <a:gdLst>
                    <a:gd name="T0" fmla="*/ 0 w 1740023"/>
                    <a:gd name="T1" fmla="*/ 0 h 3124940"/>
                    <a:gd name="T2" fmla="*/ 0 w 1740023"/>
                    <a:gd name="T3" fmla="*/ 0 h 3124940"/>
                    <a:gd name="T4" fmla="*/ 1 w 1740023"/>
                    <a:gd name="T5" fmla="*/ 1 h 3124940"/>
                    <a:gd name="T6" fmla="*/ 0 w 1740023"/>
                    <a:gd name="T7" fmla="*/ 1 h 3124940"/>
                    <a:gd name="T8" fmla="*/ 0 w 1740023"/>
                    <a:gd name="T9" fmla="*/ 0 h 31249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40023"/>
                    <a:gd name="T16" fmla="*/ 0 h 3124940"/>
                    <a:gd name="T17" fmla="*/ 1740023 w 1740023"/>
                    <a:gd name="T18" fmla="*/ 3124940 h 31249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40023" h="3124940">
                      <a:moveTo>
                        <a:pt x="0" y="745725"/>
                      </a:moveTo>
                      <a:lnTo>
                        <a:pt x="807868" y="0"/>
                      </a:lnTo>
                      <a:lnTo>
                        <a:pt x="1740023" y="1811045"/>
                      </a:lnTo>
                      <a:lnTo>
                        <a:pt x="204186" y="3124940"/>
                      </a:lnTo>
                      <a:lnTo>
                        <a:pt x="0" y="74572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CFF"/>
                    </a:gs>
                    <a:gs pos="100000">
                      <a:srgbClr val="FF99CC"/>
                    </a:gs>
                  </a:gsLst>
                  <a:lin ang="5400000" scaled="1"/>
                </a:gradFill>
                <a:ln w="190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8" name="Freeform 12"/>
                <p:cNvSpPr>
                  <a:spLocks/>
                </p:cNvSpPr>
                <p:nvPr/>
              </p:nvSpPr>
              <p:spPr bwMode="auto">
                <a:xfrm>
                  <a:off x="2981" y="2330"/>
                  <a:ext cx="1384" cy="1503"/>
                </a:xfrm>
                <a:custGeom>
                  <a:avLst/>
                  <a:gdLst>
                    <a:gd name="T0" fmla="*/ 0 w 1588"/>
                    <a:gd name="T1" fmla="*/ 1346 h 1678"/>
                    <a:gd name="T2" fmla="*/ 1206 w 1588"/>
                    <a:gd name="T3" fmla="*/ 1346 h 1678"/>
                    <a:gd name="T4" fmla="*/ 1102 w 1588"/>
                    <a:gd name="T5" fmla="*/ 0 h 1678"/>
                    <a:gd name="T6" fmla="*/ 482 w 1588"/>
                    <a:gd name="T7" fmla="*/ 0 h 1678"/>
                    <a:gd name="T8" fmla="*/ 0 w 1588"/>
                    <a:gd name="T9" fmla="*/ 1346 h 16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88"/>
                    <a:gd name="T16" fmla="*/ 0 h 1678"/>
                    <a:gd name="T17" fmla="*/ 1588 w 1588"/>
                    <a:gd name="T18" fmla="*/ 1678 h 16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88" h="1678">
                      <a:moveTo>
                        <a:pt x="0" y="1678"/>
                      </a:moveTo>
                      <a:lnTo>
                        <a:pt x="1588" y="1678"/>
                      </a:lnTo>
                      <a:lnTo>
                        <a:pt x="1452" y="0"/>
                      </a:lnTo>
                      <a:lnTo>
                        <a:pt x="635" y="0"/>
                      </a:lnTo>
                      <a:lnTo>
                        <a:pt x="0" y="167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CFF"/>
                    </a:gs>
                    <a:gs pos="100000">
                      <a:srgbClr val="FF99CC"/>
                    </a:gs>
                  </a:gsLst>
                  <a:lin ang="5400000" scaled="1"/>
                </a:gradFill>
                <a:ln w="190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29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981" y="2331"/>
                  <a:ext cx="560" cy="1503"/>
                </a:xfrm>
                <a:prstGeom prst="line">
                  <a:avLst/>
                </a:prstGeom>
                <a:noFill/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30" name="Line 58"/>
                <p:cNvSpPr>
                  <a:spLocks noChangeShapeType="1"/>
                </p:cNvSpPr>
                <p:nvPr/>
              </p:nvSpPr>
              <p:spPr bwMode="auto">
                <a:xfrm flipH="1" flipV="1">
                  <a:off x="4751" y="1877"/>
                  <a:ext cx="583" cy="1134"/>
                </a:xfrm>
                <a:prstGeom prst="line">
                  <a:avLst/>
                </a:prstGeom>
                <a:noFill/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cxnSp>
              <p:nvCxnSpPr>
                <p:cNvPr id="55" name="Прямая соединительная линия 54"/>
                <p:cNvCxnSpPr>
                  <a:endCxn id="12327" idx="3"/>
                </p:cNvCxnSpPr>
                <p:nvPr/>
              </p:nvCxnSpPr>
              <p:spPr>
                <a:xfrm rot="16200000" flipH="1">
                  <a:off x="3548" y="3023"/>
                  <a:ext cx="1515" cy="129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Группа 68"/>
              <p:cNvGrpSpPr>
                <a:grpSpLocks/>
              </p:cNvGrpSpPr>
              <p:nvPr/>
            </p:nvGrpSpPr>
            <p:grpSpPr bwMode="auto">
              <a:xfrm>
                <a:off x="2981" y="2999"/>
                <a:ext cx="2353" cy="850"/>
                <a:chOff x="4732011" y="4749904"/>
                <a:chExt cx="3737222" cy="1346671"/>
              </a:xfrm>
            </p:grpSpPr>
            <p:sp>
              <p:nvSpPr>
                <p:cNvPr id="65" name="Полилиния 64"/>
                <p:cNvSpPr/>
                <p:nvPr/>
              </p:nvSpPr>
              <p:spPr>
                <a:xfrm>
                  <a:off x="4732011" y="6050629"/>
                  <a:ext cx="2225729" cy="45946"/>
                </a:xfrm>
                <a:custGeom>
                  <a:avLst/>
                  <a:gdLst>
                    <a:gd name="connsiteX0" fmla="*/ 0 w 2246050"/>
                    <a:gd name="connsiteY0" fmla="*/ 0 h 0"/>
                    <a:gd name="connsiteX1" fmla="*/ 2246050 w 224605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46050">
                      <a:moveTo>
                        <a:pt x="0" y="0"/>
                      </a:moveTo>
                      <a:lnTo>
                        <a:pt x="2246050" y="0"/>
                      </a:lnTo>
                    </a:path>
                  </a:pathLst>
                </a:cu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67" name="Прямая соединительная линия 66"/>
                <p:cNvCxnSpPr>
                  <a:stCxn id="12328" idx="1"/>
                  <a:endCxn id="12330" idx="0"/>
                </p:cNvCxnSpPr>
                <p:nvPr/>
              </p:nvCxnSpPr>
              <p:spPr>
                <a:xfrm flipV="1">
                  <a:off x="6929486" y="4749904"/>
                  <a:ext cx="1539802" cy="1302310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Полилиния 52"/>
            <p:cNvSpPr/>
            <p:nvPr/>
          </p:nvSpPr>
          <p:spPr>
            <a:xfrm>
              <a:off x="2965" y="2999"/>
              <a:ext cx="2353" cy="822"/>
            </a:xfrm>
            <a:custGeom>
              <a:avLst/>
              <a:gdLst>
                <a:gd name="connsiteX0" fmla="*/ 0 w 3764132"/>
                <a:gd name="connsiteY0" fmla="*/ 1278385 h 1278385"/>
                <a:gd name="connsiteX1" fmla="*/ 1553592 w 3764132"/>
                <a:gd name="connsiteY1" fmla="*/ 0 h 1278385"/>
                <a:gd name="connsiteX2" fmla="*/ 3764132 w 3764132"/>
                <a:gd name="connsiteY2" fmla="*/ 8878 h 127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4132" h="1278385">
                  <a:moveTo>
                    <a:pt x="0" y="1278385"/>
                  </a:moveTo>
                  <a:lnTo>
                    <a:pt x="1553592" y="0"/>
                  </a:lnTo>
                  <a:lnTo>
                    <a:pt x="3764132" y="8878"/>
                  </a:lnTo>
                </a:path>
              </a:pathLst>
            </a:cu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335" name="AutoShape 23"/>
          <p:cNvSpPr>
            <a:spLocks noChangeArrowheads="1"/>
          </p:cNvSpPr>
          <p:nvPr/>
        </p:nvSpPr>
        <p:spPr bwMode="auto">
          <a:xfrm>
            <a:off x="4751388" y="2798763"/>
            <a:ext cx="3744912" cy="1304925"/>
          </a:xfrm>
          <a:prstGeom prst="parallelogram">
            <a:avLst>
              <a:gd name="adj" fmla="val 93168"/>
            </a:avLst>
          </a:prstGeom>
          <a:solidFill>
            <a:srgbClr val="CCFFCC">
              <a:alpha val="68000"/>
            </a:srgbClr>
          </a:solidFill>
          <a:ln w="127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n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42863"/>
            <a:ext cx="8229600" cy="1143001"/>
          </a:xfrm>
        </p:spPr>
        <p:txBody>
          <a:bodyPr/>
          <a:lstStyle/>
          <a:p>
            <a:pPr algn="ctr" eaLnBrk="1" hangingPunct="1"/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Усеченная пирамида</a:t>
            </a:r>
          </a:p>
        </p:txBody>
      </p:sp>
      <p:sp>
        <p:nvSpPr>
          <p:cNvPr id="12296" name="Text Box 24"/>
          <p:cNvSpPr txBox="1">
            <a:spLocks noChangeArrowheads="1"/>
          </p:cNvSpPr>
          <p:nvPr/>
        </p:nvSpPr>
        <p:spPr bwMode="auto">
          <a:xfrm>
            <a:off x="1095375" y="22240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206375" y="1052513"/>
            <a:ext cx="61658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 dirty="0">
                <a:latin typeface="Monotype Corsiva" pitchFamily="66" charset="0"/>
              </a:rPr>
              <a:t>многогранник, образованный пирамидой и её сечением, параллельным основанию. </a:t>
            </a:r>
          </a:p>
        </p:txBody>
      </p:sp>
      <p:sp>
        <p:nvSpPr>
          <p:cNvPr id="13357" name="Text Box 45"/>
          <p:cNvSpPr txBox="1">
            <a:spLocks noChangeArrowheads="1"/>
          </p:cNvSpPr>
          <p:nvPr/>
        </p:nvSpPr>
        <p:spPr bwMode="auto">
          <a:xfrm>
            <a:off x="206375" y="2933700"/>
            <a:ext cx="3927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Нижнее и верхнее основания</a:t>
            </a:r>
          </a:p>
        </p:txBody>
      </p:sp>
      <p:sp>
        <p:nvSpPr>
          <p:cNvPr id="13362" name="Text Box 50"/>
          <p:cNvSpPr txBox="1">
            <a:spLocks noChangeArrowheads="1"/>
          </p:cNvSpPr>
          <p:nvPr/>
        </p:nvSpPr>
        <p:spPr bwMode="auto">
          <a:xfrm>
            <a:off x="296863" y="5859463"/>
            <a:ext cx="21415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Боковые грани</a:t>
            </a:r>
          </a:p>
        </p:txBody>
      </p:sp>
      <p:sp>
        <p:nvSpPr>
          <p:cNvPr id="13366" name="Text Box 54"/>
          <p:cNvSpPr txBox="1">
            <a:spLocks noChangeArrowheads="1"/>
          </p:cNvSpPr>
          <p:nvPr/>
        </p:nvSpPr>
        <p:spPr bwMode="auto">
          <a:xfrm>
            <a:off x="7048500" y="1133475"/>
            <a:ext cx="2095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Боковые ребра</a:t>
            </a:r>
          </a:p>
        </p:txBody>
      </p:sp>
      <p:sp>
        <p:nvSpPr>
          <p:cNvPr id="13371" name="Text Box 59"/>
          <p:cNvSpPr txBox="1">
            <a:spLocks noChangeArrowheads="1"/>
          </p:cNvSpPr>
          <p:nvPr/>
        </p:nvSpPr>
        <p:spPr bwMode="auto">
          <a:xfrm>
            <a:off x="206375" y="3789363"/>
            <a:ext cx="4248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Высота (перпендикуляр, проведенный из какой-нибудь точки одного основания к плоскости другого основания)</a:t>
            </a:r>
          </a:p>
        </p:txBody>
      </p:sp>
      <p:sp>
        <p:nvSpPr>
          <p:cNvPr id="12300" name="Line 47"/>
          <p:cNvSpPr>
            <a:spLocks noChangeShapeType="1"/>
          </p:cNvSpPr>
          <p:nvPr/>
        </p:nvSpPr>
        <p:spPr bwMode="auto">
          <a:xfrm>
            <a:off x="4257675" y="3249613"/>
            <a:ext cx="1393825" cy="25654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13367" name="Line 55"/>
          <p:cNvSpPr>
            <a:spLocks noChangeShapeType="1"/>
          </p:cNvSpPr>
          <p:nvPr/>
        </p:nvSpPr>
        <p:spPr bwMode="auto">
          <a:xfrm flipH="1">
            <a:off x="7993063" y="1719263"/>
            <a:ext cx="269875" cy="19796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13368" name="Line 56"/>
          <p:cNvSpPr>
            <a:spLocks noChangeShapeType="1"/>
          </p:cNvSpPr>
          <p:nvPr/>
        </p:nvSpPr>
        <p:spPr bwMode="auto">
          <a:xfrm flipH="1">
            <a:off x="6867525" y="1719263"/>
            <a:ext cx="1395413" cy="29241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13379" name="Line 67"/>
          <p:cNvSpPr>
            <a:spLocks noChangeShapeType="1"/>
          </p:cNvSpPr>
          <p:nvPr/>
        </p:nvSpPr>
        <p:spPr bwMode="auto">
          <a:xfrm flipV="1">
            <a:off x="4437063" y="4284663"/>
            <a:ext cx="2205037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2501900" y="4552950"/>
            <a:ext cx="5175250" cy="1576388"/>
            <a:chOff x="1576" y="2896"/>
            <a:chExt cx="3260" cy="993"/>
          </a:xfrm>
        </p:grpSpPr>
        <p:sp>
          <p:nvSpPr>
            <p:cNvPr id="12317" name="Line 51"/>
            <p:cNvSpPr>
              <a:spLocks noChangeShapeType="1"/>
            </p:cNvSpPr>
            <p:nvPr/>
          </p:nvSpPr>
          <p:spPr bwMode="auto">
            <a:xfrm flipV="1">
              <a:off x="1576" y="3067"/>
              <a:ext cx="2069" cy="82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8" name="Line 52"/>
            <p:cNvSpPr>
              <a:spLocks noChangeShapeType="1"/>
            </p:cNvSpPr>
            <p:nvPr/>
          </p:nvSpPr>
          <p:spPr bwMode="auto">
            <a:xfrm flipV="1">
              <a:off x="1576" y="2896"/>
              <a:ext cx="3260" cy="99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" name="Полилиния 57"/>
          <p:cNvSpPr/>
          <p:nvPr/>
        </p:nvSpPr>
        <p:spPr>
          <a:xfrm>
            <a:off x="6281738" y="1179513"/>
            <a:ext cx="1304925" cy="3689350"/>
          </a:xfrm>
          <a:custGeom>
            <a:avLst/>
            <a:gdLst>
              <a:gd name="connsiteX0" fmla="*/ 0 w 1305017"/>
              <a:gd name="connsiteY0" fmla="*/ 3622089 h 3622089"/>
              <a:gd name="connsiteX1" fmla="*/ 292963 w 1305017"/>
              <a:gd name="connsiteY1" fmla="*/ 0 h 3622089"/>
              <a:gd name="connsiteX2" fmla="*/ 1305017 w 1305017"/>
              <a:gd name="connsiteY2" fmla="*/ 1855433 h 362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017" h="3622089">
                <a:moveTo>
                  <a:pt x="0" y="3622089"/>
                </a:moveTo>
                <a:lnTo>
                  <a:pt x="292963" y="0"/>
                </a:lnTo>
                <a:lnTo>
                  <a:pt x="1305017" y="1855433"/>
                </a:lnTo>
              </a:path>
            </a:pathLst>
          </a:cu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6597650" y="3384550"/>
            <a:ext cx="269875" cy="2120900"/>
            <a:chOff x="2767" y="910"/>
            <a:chExt cx="170" cy="1336"/>
          </a:xfrm>
        </p:grpSpPr>
        <p:sp>
          <p:nvSpPr>
            <p:cNvPr id="12313" name="Line 62"/>
            <p:cNvSpPr>
              <a:spLocks noChangeShapeType="1"/>
            </p:cNvSpPr>
            <p:nvPr/>
          </p:nvSpPr>
          <p:spPr bwMode="auto">
            <a:xfrm flipH="1">
              <a:off x="2796" y="913"/>
              <a:ext cx="0" cy="133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4" name="Oval 61"/>
            <p:cNvSpPr>
              <a:spLocks noChangeArrowheads="1"/>
            </p:cNvSpPr>
            <p:nvPr/>
          </p:nvSpPr>
          <p:spPr bwMode="auto">
            <a:xfrm>
              <a:off x="2767" y="2198"/>
              <a:ext cx="45" cy="4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2796" y="2076"/>
              <a:ext cx="141" cy="170"/>
            </a:xfrm>
            <a:custGeom>
              <a:avLst/>
              <a:gdLst>
                <a:gd name="connsiteX0" fmla="*/ 0 w 213064"/>
                <a:gd name="connsiteY0" fmla="*/ 0 h 292963"/>
                <a:gd name="connsiteX1" fmla="*/ 213064 w 213064"/>
                <a:gd name="connsiteY1" fmla="*/ 8878 h 292963"/>
                <a:gd name="connsiteX2" fmla="*/ 213064 w 213064"/>
                <a:gd name="connsiteY2" fmla="*/ 292963 h 29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064" h="292963">
                  <a:moveTo>
                    <a:pt x="0" y="0"/>
                  </a:moveTo>
                  <a:lnTo>
                    <a:pt x="213064" y="8878"/>
                  </a:lnTo>
                  <a:lnTo>
                    <a:pt x="213064" y="292963"/>
                  </a:lnTo>
                </a:path>
              </a:pathLst>
            </a:cu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316" name="Oval 61"/>
            <p:cNvSpPr>
              <a:spLocks noChangeArrowheads="1"/>
            </p:cNvSpPr>
            <p:nvPr/>
          </p:nvSpPr>
          <p:spPr bwMode="auto">
            <a:xfrm>
              <a:off x="2767" y="910"/>
              <a:ext cx="45" cy="4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360" name="Полилиния 71"/>
          <p:cNvSpPr>
            <a:spLocks/>
          </p:cNvSpPr>
          <p:nvPr/>
        </p:nvSpPr>
        <p:spPr bwMode="auto">
          <a:xfrm>
            <a:off x="5651500" y="3068638"/>
            <a:ext cx="1935163" cy="720725"/>
          </a:xfrm>
          <a:custGeom>
            <a:avLst/>
            <a:gdLst>
              <a:gd name="T0" fmla="*/ 770419 w 1926455"/>
              <a:gd name="T1" fmla="*/ 0 h 736847"/>
              <a:gd name="T2" fmla="*/ 1943963 w 1926455"/>
              <a:gd name="T3" fmla="*/ 0 h 736847"/>
              <a:gd name="T4" fmla="*/ 1137711 w 1926455"/>
              <a:gd name="T5" fmla="*/ 704325 h 736847"/>
              <a:gd name="T6" fmla="*/ 0 w 1926455"/>
              <a:gd name="T7" fmla="*/ 704325 h 736847"/>
              <a:gd name="T8" fmla="*/ 770419 w 1926455"/>
              <a:gd name="T9" fmla="*/ 0 h 736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6455"/>
              <a:gd name="T16" fmla="*/ 0 h 736847"/>
              <a:gd name="T17" fmla="*/ 1926455 w 1926455"/>
              <a:gd name="T18" fmla="*/ 736847 h 736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6455" h="736847">
                <a:moveTo>
                  <a:pt x="763480" y="0"/>
                </a:moveTo>
                <a:lnTo>
                  <a:pt x="1926455" y="0"/>
                </a:lnTo>
                <a:lnTo>
                  <a:pt x="1127464" y="736847"/>
                </a:lnTo>
                <a:lnTo>
                  <a:pt x="0" y="736847"/>
                </a:lnTo>
                <a:lnTo>
                  <a:pt x="763480" y="0"/>
                </a:lnTo>
                <a:close/>
              </a:path>
            </a:pathLst>
          </a:custGeom>
          <a:gradFill rotWithShape="1">
            <a:gsLst>
              <a:gs pos="0">
                <a:srgbClr val="FFCCFF">
                  <a:alpha val="51999"/>
                </a:srgbClr>
              </a:gs>
              <a:gs pos="100000">
                <a:srgbClr val="FF99CC"/>
              </a:gs>
            </a:gsLst>
            <a:lin ang="5400000" scaled="1"/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5651500" y="1179513"/>
            <a:ext cx="1125538" cy="2609850"/>
          </a:xfrm>
          <a:custGeom>
            <a:avLst/>
            <a:gdLst>
              <a:gd name="connsiteX0" fmla="*/ 0 w 1118586"/>
              <a:gd name="connsiteY0" fmla="*/ 2512381 h 2512381"/>
              <a:gd name="connsiteX1" fmla="*/ 932155 w 1118586"/>
              <a:gd name="connsiteY1" fmla="*/ 0 h 2512381"/>
              <a:gd name="connsiteX2" fmla="*/ 1118586 w 1118586"/>
              <a:gd name="connsiteY2" fmla="*/ 2503503 h 25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586" h="2512381">
                <a:moveTo>
                  <a:pt x="0" y="2512381"/>
                </a:moveTo>
                <a:lnTo>
                  <a:pt x="932155" y="0"/>
                </a:lnTo>
                <a:lnTo>
                  <a:pt x="1118586" y="2503503"/>
                </a:lnTo>
              </a:path>
            </a:pathLst>
          </a:cu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19" name="Line 46"/>
          <p:cNvSpPr>
            <a:spLocks noChangeShapeType="1"/>
          </p:cNvSpPr>
          <p:nvPr/>
        </p:nvSpPr>
        <p:spPr bwMode="auto">
          <a:xfrm>
            <a:off x="4257675" y="3249613"/>
            <a:ext cx="1844675" cy="4048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Гипотеза исследования </a:t>
            </a:r>
            <a:r>
              <a:rPr lang="ru-RU" sz="3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заключается в том, что понятие пирамиды возможно применять в научной деятельности. </a:t>
            </a:r>
            <a:endParaRPr lang="ru-RU" sz="3200" dirty="0" smtClean="0"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Достоверность результатов исследования </a:t>
            </a:r>
            <a:r>
              <a:rPr lang="ru-RU" sz="3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обеспечивалась обоснованностью исходных теоретических данных, опорой на доказательства практических экспериментов, проведенных в рамках рассматриваемых теорий различных наук. </a:t>
            </a:r>
            <a:endParaRPr lang="ru-RU" sz="3200" dirty="0" smtClean="0"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468313" y="620713"/>
            <a:ext cx="74168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latin typeface="Monotype Corsiva" pitchFamily="66" charset="0"/>
              </a:rPr>
              <a:t>Усеченная пирамида называется 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правильной,</a:t>
            </a:r>
            <a:r>
              <a:rPr lang="ru-RU" sz="3600" b="1" dirty="0">
                <a:latin typeface="Monotype Corsiva" pitchFamily="66" charset="0"/>
              </a:rPr>
              <a:t> если она получена сечением правильной пирамиды плоскостью, параллельной основанию.</a:t>
            </a:r>
          </a:p>
        </p:txBody>
      </p:sp>
      <p:sp>
        <p:nvSpPr>
          <p:cNvPr id="15400" name="Text Box 40"/>
          <p:cNvSpPr txBox="1">
            <a:spLocks noChangeArrowheads="1"/>
          </p:cNvSpPr>
          <p:nvPr/>
        </p:nvSpPr>
        <p:spPr bwMode="auto">
          <a:xfrm>
            <a:off x="684213" y="4365625"/>
            <a:ext cx="3743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Апофема 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d</a:t>
            </a:r>
            <a:r>
              <a:rPr lang="ru-RU" sz="3200" b="1" dirty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 правильной усеченной пирамиды 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706938" y="3159125"/>
            <a:ext cx="3317875" cy="1971675"/>
            <a:chOff x="2965" y="1990"/>
            <a:chExt cx="2090" cy="1242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2965" y="1990"/>
              <a:ext cx="2086" cy="1239"/>
              <a:chOff x="2562" y="2463"/>
              <a:chExt cx="2359" cy="1557"/>
            </a:xfrm>
          </p:grpSpPr>
          <p:sp>
            <p:nvSpPr>
              <p:cNvPr id="14353" name="Freeform 24"/>
              <p:cNvSpPr>
                <a:spLocks/>
              </p:cNvSpPr>
              <p:nvPr/>
            </p:nvSpPr>
            <p:spPr bwMode="auto">
              <a:xfrm flipH="1">
                <a:off x="4060" y="2704"/>
                <a:ext cx="861" cy="1316"/>
              </a:xfrm>
              <a:custGeom>
                <a:avLst/>
                <a:gdLst>
                  <a:gd name="T0" fmla="*/ 588 w 862"/>
                  <a:gd name="T1" fmla="*/ 1316 h 1316"/>
                  <a:gd name="T2" fmla="*/ 860 w 862"/>
                  <a:gd name="T3" fmla="*/ 227 h 1316"/>
                  <a:gd name="T4" fmla="*/ 543 w 862"/>
                  <a:gd name="T5" fmla="*/ 0 h 1316"/>
                  <a:gd name="T6" fmla="*/ 0 w 862"/>
                  <a:gd name="T7" fmla="*/ 862 h 1316"/>
                  <a:gd name="T8" fmla="*/ 588 w 862"/>
                  <a:gd name="T9" fmla="*/ 1316 h 13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2"/>
                  <a:gd name="T16" fmla="*/ 0 h 1316"/>
                  <a:gd name="T17" fmla="*/ 862 w 862"/>
                  <a:gd name="T18" fmla="*/ 1316 h 13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2" h="1316">
                    <a:moveTo>
                      <a:pt x="590" y="1316"/>
                    </a:moveTo>
                    <a:lnTo>
                      <a:pt x="862" y="227"/>
                    </a:lnTo>
                    <a:lnTo>
                      <a:pt x="545" y="0"/>
                    </a:lnTo>
                    <a:lnTo>
                      <a:pt x="0" y="862"/>
                    </a:lnTo>
                    <a:lnTo>
                      <a:pt x="590" y="1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9999"/>
                  </a:gs>
                  <a:gs pos="50000">
                    <a:srgbClr val="FFCC00"/>
                  </a:gs>
                  <a:gs pos="100000">
                    <a:srgbClr val="FF9999"/>
                  </a:gs>
                </a:gsLst>
                <a:lin ang="5400000" scaled="1"/>
              </a:gra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4" name="Group 25"/>
              <p:cNvGrpSpPr>
                <a:grpSpLocks/>
              </p:cNvGrpSpPr>
              <p:nvPr/>
            </p:nvGrpSpPr>
            <p:grpSpPr bwMode="auto">
              <a:xfrm>
                <a:off x="2562" y="2463"/>
                <a:ext cx="1821" cy="1557"/>
                <a:chOff x="2562" y="2463"/>
                <a:chExt cx="1821" cy="1557"/>
              </a:xfrm>
            </p:grpSpPr>
            <p:sp>
              <p:nvSpPr>
                <p:cNvPr id="14355" name="Freeform 34"/>
                <p:cNvSpPr>
                  <a:spLocks/>
                </p:cNvSpPr>
                <p:nvPr/>
              </p:nvSpPr>
              <p:spPr bwMode="auto">
                <a:xfrm>
                  <a:off x="3107" y="2463"/>
                  <a:ext cx="1276" cy="477"/>
                </a:xfrm>
                <a:custGeom>
                  <a:avLst/>
                  <a:gdLst>
                    <a:gd name="T0" fmla="*/ 0 w 2358"/>
                    <a:gd name="T1" fmla="*/ 126 h 907"/>
                    <a:gd name="T2" fmla="*/ 173 w 2358"/>
                    <a:gd name="T3" fmla="*/ 251 h 907"/>
                    <a:gd name="T4" fmla="*/ 518 w 2358"/>
                    <a:gd name="T5" fmla="*/ 251 h 907"/>
                    <a:gd name="T6" fmla="*/ 690 w 2358"/>
                    <a:gd name="T7" fmla="*/ 126 h 907"/>
                    <a:gd name="T8" fmla="*/ 518 w 2358"/>
                    <a:gd name="T9" fmla="*/ 0 h 907"/>
                    <a:gd name="T10" fmla="*/ 173 w 2358"/>
                    <a:gd name="T11" fmla="*/ 0 h 907"/>
                    <a:gd name="T12" fmla="*/ 0 w 2358"/>
                    <a:gd name="T13" fmla="*/ 126 h 90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58"/>
                    <a:gd name="T22" fmla="*/ 0 h 907"/>
                    <a:gd name="T23" fmla="*/ 2358 w 2358"/>
                    <a:gd name="T24" fmla="*/ 907 h 90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58" h="907">
                      <a:moveTo>
                        <a:pt x="0" y="454"/>
                      </a:moveTo>
                      <a:lnTo>
                        <a:pt x="589" y="907"/>
                      </a:lnTo>
                      <a:lnTo>
                        <a:pt x="1769" y="907"/>
                      </a:lnTo>
                      <a:lnTo>
                        <a:pt x="2358" y="454"/>
                      </a:lnTo>
                      <a:lnTo>
                        <a:pt x="1769" y="0"/>
                      </a:lnTo>
                      <a:lnTo>
                        <a:pt x="589" y="0"/>
                      </a:lnTo>
                      <a:lnTo>
                        <a:pt x="0" y="4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9999"/>
                    </a:gs>
                    <a:gs pos="50000">
                      <a:srgbClr val="FFCC00"/>
                    </a:gs>
                    <a:gs pos="100000">
                      <a:srgbClr val="FF9999"/>
                    </a:gs>
                  </a:gsLst>
                  <a:lin ang="5400000" scaled="1"/>
                </a:gra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4356" name="Freeform 26"/>
                <p:cNvSpPr>
                  <a:spLocks/>
                </p:cNvSpPr>
                <p:nvPr/>
              </p:nvSpPr>
              <p:spPr bwMode="auto">
                <a:xfrm>
                  <a:off x="2562" y="2704"/>
                  <a:ext cx="862" cy="1316"/>
                </a:xfrm>
                <a:custGeom>
                  <a:avLst/>
                  <a:gdLst>
                    <a:gd name="T0" fmla="*/ 590 w 862"/>
                    <a:gd name="T1" fmla="*/ 1316 h 1316"/>
                    <a:gd name="T2" fmla="*/ 862 w 862"/>
                    <a:gd name="T3" fmla="*/ 227 h 1316"/>
                    <a:gd name="T4" fmla="*/ 545 w 862"/>
                    <a:gd name="T5" fmla="*/ 0 h 1316"/>
                    <a:gd name="T6" fmla="*/ 0 w 862"/>
                    <a:gd name="T7" fmla="*/ 862 h 1316"/>
                    <a:gd name="T8" fmla="*/ 590 w 862"/>
                    <a:gd name="T9" fmla="*/ 1316 h 13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2"/>
                    <a:gd name="T16" fmla="*/ 0 h 1316"/>
                    <a:gd name="T17" fmla="*/ 862 w 862"/>
                    <a:gd name="T18" fmla="*/ 1316 h 13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2" h="1316">
                      <a:moveTo>
                        <a:pt x="590" y="1316"/>
                      </a:moveTo>
                      <a:lnTo>
                        <a:pt x="862" y="227"/>
                      </a:lnTo>
                      <a:lnTo>
                        <a:pt x="545" y="0"/>
                      </a:lnTo>
                      <a:lnTo>
                        <a:pt x="0" y="862"/>
                      </a:lnTo>
                      <a:lnTo>
                        <a:pt x="590" y="13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9999"/>
                    </a:gs>
                    <a:gs pos="50000">
                      <a:srgbClr val="FFCC00"/>
                    </a:gs>
                    <a:gs pos="100000">
                      <a:srgbClr val="FF9999"/>
                    </a:gs>
                  </a:gsLst>
                  <a:lin ang="5400000" scaled="1"/>
                </a:gra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4357" name="Freeform 27"/>
                <p:cNvSpPr>
                  <a:spLocks/>
                </p:cNvSpPr>
                <p:nvPr/>
              </p:nvSpPr>
              <p:spPr bwMode="auto">
                <a:xfrm>
                  <a:off x="3152" y="2931"/>
                  <a:ext cx="1180" cy="1089"/>
                </a:xfrm>
                <a:custGeom>
                  <a:avLst/>
                  <a:gdLst>
                    <a:gd name="T0" fmla="*/ 0 w 1180"/>
                    <a:gd name="T1" fmla="*/ 1089 h 1089"/>
                    <a:gd name="T2" fmla="*/ 272 w 1180"/>
                    <a:gd name="T3" fmla="*/ 0 h 1089"/>
                    <a:gd name="T4" fmla="*/ 907 w 1180"/>
                    <a:gd name="T5" fmla="*/ 0 h 1089"/>
                    <a:gd name="T6" fmla="*/ 1180 w 1180"/>
                    <a:gd name="T7" fmla="*/ 1089 h 1089"/>
                    <a:gd name="T8" fmla="*/ 0 w 1180"/>
                    <a:gd name="T9" fmla="*/ 1089 h 10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80"/>
                    <a:gd name="T16" fmla="*/ 0 h 1089"/>
                    <a:gd name="T17" fmla="*/ 1180 w 1180"/>
                    <a:gd name="T18" fmla="*/ 1089 h 10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80" h="1089">
                      <a:moveTo>
                        <a:pt x="0" y="1089"/>
                      </a:moveTo>
                      <a:lnTo>
                        <a:pt x="272" y="0"/>
                      </a:lnTo>
                      <a:lnTo>
                        <a:pt x="907" y="0"/>
                      </a:lnTo>
                      <a:lnTo>
                        <a:pt x="1180" y="1089"/>
                      </a:lnTo>
                      <a:lnTo>
                        <a:pt x="0" y="108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9999"/>
                    </a:gs>
                    <a:gs pos="50000">
                      <a:srgbClr val="FFCC00"/>
                    </a:gs>
                    <a:gs pos="100000">
                      <a:srgbClr val="FF9999"/>
                    </a:gs>
                  </a:gsLst>
                  <a:lin ang="5400000" scaled="1"/>
                </a:gra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3152" y="2478"/>
                  <a:ext cx="1180" cy="635"/>
                  <a:chOff x="3152" y="2478"/>
                  <a:chExt cx="1180" cy="635"/>
                </a:xfrm>
              </p:grpSpPr>
              <p:sp>
                <p:nvSpPr>
                  <p:cNvPr id="14359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52" y="2478"/>
                    <a:ext cx="272" cy="635"/>
                  </a:xfrm>
                  <a:prstGeom prst="line">
                    <a:avLst/>
                  </a:prstGeom>
                  <a:noFill/>
                  <a:ln w="19050">
                    <a:solidFill>
                      <a:srgbClr val="C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360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59" y="2478"/>
                    <a:ext cx="273" cy="635"/>
                  </a:xfrm>
                  <a:prstGeom prst="line">
                    <a:avLst/>
                  </a:prstGeom>
                  <a:noFill/>
                  <a:ln w="19050">
                    <a:solidFill>
                      <a:srgbClr val="C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31" name="Полилиния 30"/>
            <p:cNvSpPr/>
            <p:nvPr/>
          </p:nvSpPr>
          <p:spPr>
            <a:xfrm>
              <a:off x="2965" y="2500"/>
              <a:ext cx="2075" cy="369"/>
            </a:xfrm>
            <a:custGeom>
              <a:avLst/>
              <a:gdLst>
                <a:gd name="connsiteX0" fmla="*/ 0 w 3293615"/>
                <a:gd name="connsiteY0" fmla="*/ 585926 h 585926"/>
                <a:gd name="connsiteX1" fmla="*/ 834501 w 3293615"/>
                <a:gd name="connsiteY1" fmla="*/ 0 h 585926"/>
                <a:gd name="connsiteX2" fmla="*/ 2476870 w 3293615"/>
                <a:gd name="connsiteY2" fmla="*/ 0 h 585926"/>
                <a:gd name="connsiteX3" fmla="*/ 3293615 w 3293615"/>
                <a:gd name="connsiteY3" fmla="*/ 568171 h 58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615" h="585926">
                  <a:moveTo>
                    <a:pt x="0" y="585926"/>
                  </a:moveTo>
                  <a:lnTo>
                    <a:pt x="834501" y="0"/>
                  </a:lnTo>
                  <a:lnTo>
                    <a:pt x="2476870" y="0"/>
                  </a:lnTo>
                  <a:lnTo>
                    <a:pt x="3293615" y="568171"/>
                  </a:lnTo>
                </a:path>
              </a:pathLst>
            </a:cu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2969" y="2869"/>
              <a:ext cx="2086" cy="363"/>
            </a:xfrm>
            <a:custGeom>
              <a:avLst/>
              <a:gdLst>
                <a:gd name="connsiteX0" fmla="*/ 0 w 3311371"/>
                <a:gd name="connsiteY0" fmla="*/ 0 h 577048"/>
                <a:gd name="connsiteX1" fmla="*/ 816745 w 3311371"/>
                <a:gd name="connsiteY1" fmla="*/ 577048 h 577048"/>
                <a:gd name="connsiteX2" fmla="*/ 2485747 w 3311371"/>
                <a:gd name="connsiteY2" fmla="*/ 577048 h 577048"/>
                <a:gd name="connsiteX3" fmla="*/ 3311371 w 3311371"/>
                <a:gd name="connsiteY3" fmla="*/ 0 h 57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1371" h="577048">
                  <a:moveTo>
                    <a:pt x="0" y="0"/>
                  </a:moveTo>
                  <a:lnTo>
                    <a:pt x="816745" y="577048"/>
                  </a:lnTo>
                  <a:lnTo>
                    <a:pt x="2485747" y="577048"/>
                  </a:lnTo>
                  <a:lnTo>
                    <a:pt x="3311371" y="0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3450" y="1991"/>
              <a:ext cx="1124" cy="375"/>
            </a:xfrm>
            <a:custGeom>
              <a:avLst/>
              <a:gdLst>
                <a:gd name="connsiteX0" fmla="*/ 0 w 1784412"/>
                <a:gd name="connsiteY0" fmla="*/ 310719 h 594804"/>
                <a:gd name="connsiteX1" fmla="*/ 443884 w 1784412"/>
                <a:gd name="connsiteY1" fmla="*/ 0 h 594804"/>
                <a:gd name="connsiteX2" fmla="*/ 1349406 w 1784412"/>
                <a:gd name="connsiteY2" fmla="*/ 0 h 594804"/>
                <a:gd name="connsiteX3" fmla="*/ 1784412 w 1784412"/>
                <a:gd name="connsiteY3" fmla="*/ 301841 h 594804"/>
                <a:gd name="connsiteX4" fmla="*/ 1349406 w 1784412"/>
                <a:gd name="connsiteY4" fmla="*/ 594804 h 594804"/>
                <a:gd name="connsiteX5" fmla="*/ 452761 w 1784412"/>
                <a:gd name="connsiteY5" fmla="*/ 594804 h 594804"/>
                <a:gd name="connsiteX6" fmla="*/ 0 w 1784412"/>
                <a:gd name="connsiteY6" fmla="*/ 310719 h 59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412" h="594804">
                  <a:moveTo>
                    <a:pt x="0" y="310719"/>
                  </a:moveTo>
                  <a:lnTo>
                    <a:pt x="443884" y="0"/>
                  </a:lnTo>
                  <a:lnTo>
                    <a:pt x="1349406" y="0"/>
                  </a:lnTo>
                  <a:lnTo>
                    <a:pt x="1784412" y="301841"/>
                  </a:lnTo>
                  <a:lnTo>
                    <a:pt x="1349406" y="594804"/>
                  </a:lnTo>
                  <a:lnTo>
                    <a:pt x="452761" y="594804"/>
                  </a:lnTo>
                  <a:lnTo>
                    <a:pt x="0" y="310719"/>
                  </a:lnTo>
                  <a:close/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5401" name="Line 41"/>
          <p:cNvSpPr>
            <a:spLocks noChangeShapeType="1"/>
          </p:cNvSpPr>
          <p:nvPr/>
        </p:nvSpPr>
        <p:spPr bwMode="auto">
          <a:xfrm flipV="1">
            <a:off x="4076700" y="4733925"/>
            <a:ext cx="1819275" cy="41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5718175" y="3743325"/>
            <a:ext cx="695325" cy="1384300"/>
            <a:chOff x="3602" y="3301"/>
            <a:chExt cx="438" cy="872"/>
          </a:xfrm>
        </p:grpSpPr>
        <p:sp>
          <p:nvSpPr>
            <p:cNvPr id="14346" name="Line 36"/>
            <p:cNvSpPr>
              <a:spLocks noChangeShapeType="1"/>
            </p:cNvSpPr>
            <p:nvPr/>
          </p:nvSpPr>
          <p:spPr bwMode="auto">
            <a:xfrm flipH="1">
              <a:off x="3730" y="3301"/>
              <a:ext cx="8" cy="87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730" y="4032"/>
              <a:ext cx="118" cy="117"/>
            </a:xfrm>
            <a:custGeom>
              <a:avLst/>
              <a:gdLst>
                <a:gd name="connsiteX0" fmla="*/ 0 w 186431"/>
                <a:gd name="connsiteY0" fmla="*/ 0 h 186431"/>
                <a:gd name="connsiteX1" fmla="*/ 186431 w 186431"/>
                <a:gd name="connsiteY1" fmla="*/ 0 h 186431"/>
                <a:gd name="connsiteX2" fmla="*/ 186431 w 186431"/>
                <a:gd name="connsiteY2" fmla="*/ 186431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431" h="186431">
                  <a:moveTo>
                    <a:pt x="0" y="0"/>
                  </a:moveTo>
                  <a:lnTo>
                    <a:pt x="186431" y="0"/>
                  </a:lnTo>
                  <a:lnTo>
                    <a:pt x="186431" y="186431"/>
                  </a:ln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" name="Text Box 40"/>
            <p:cNvSpPr txBox="1">
              <a:spLocks noChangeArrowheads="1"/>
            </p:cNvSpPr>
            <p:nvPr/>
          </p:nvSpPr>
          <p:spPr bwMode="auto">
            <a:xfrm>
              <a:off x="3702" y="3521"/>
              <a:ext cx="284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n>
                    <a:solidFill>
                      <a:srgbClr val="C00000"/>
                    </a:solidFill>
                  </a:ln>
                  <a:solidFill>
                    <a:srgbClr val="CC3399"/>
                  </a:solidFill>
                  <a:latin typeface="Monotype Corsiva" pitchFamily="66" charset="0"/>
                </a:rPr>
                <a:t>d</a:t>
              </a:r>
              <a:endParaRPr lang="ru-RU" sz="3200" b="1" dirty="0">
                <a:ln>
                  <a:solidFill>
                    <a:srgbClr val="C00000"/>
                  </a:solidFill>
                </a:ln>
                <a:solidFill>
                  <a:srgbClr val="CC3399"/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92725" y="3519488"/>
            <a:ext cx="3221038" cy="2381250"/>
            <a:chOff x="3192" y="2302"/>
            <a:chExt cx="2029" cy="1500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3192" y="2302"/>
              <a:ext cx="2029" cy="1500"/>
              <a:chOff x="3192" y="2296"/>
              <a:chExt cx="2029" cy="1500"/>
            </a:xfrm>
          </p:grpSpPr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3192" y="2472"/>
                <a:ext cx="2029" cy="1324"/>
                <a:chOff x="2936" y="1926"/>
                <a:chExt cx="2399" cy="1914"/>
              </a:xfrm>
            </p:grpSpPr>
            <p:sp>
              <p:nvSpPr>
                <p:cNvPr id="15387" name="Freeform 13"/>
                <p:cNvSpPr>
                  <a:spLocks/>
                </p:cNvSpPr>
                <p:nvPr/>
              </p:nvSpPr>
              <p:spPr bwMode="auto">
                <a:xfrm>
                  <a:off x="2936" y="2337"/>
                  <a:ext cx="1434" cy="1501"/>
                </a:xfrm>
                <a:custGeom>
                  <a:avLst/>
                  <a:gdLst>
                    <a:gd name="T0" fmla="*/ 0 w 1588"/>
                    <a:gd name="T1" fmla="*/ 1343 h 1678"/>
                    <a:gd name="T2" fmla="*/ 1295 w 1588"/>
                    <a:gd name="T3" fmla="*/ 1343 h 1678"/>
                    <a:gd name="T4" fmla="*/ 1184 w 1588"/>
                    <a:gd name="T5" fmla="*/ 0 h 1678"/>
                    <a:gd name="T6" fmla="*/ 517 w 1588"/>
                    <a:gd name="T7" fmla="*/ 0 h 1678"/>
                    <a:gd name="T8" fmla="*/ 0 w 1588"/>
                    <a:gd name="T9" fmla="*/ 1343 h 16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88"/>
                    <a:gd name="T16" fmla="*/ 0 h 1678"/>
                    <a:gd name="T17" fmla="*/ 1588 w 1588"/>
                    <a:gd name="T18" fmla="*/ 1678 h 16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88" h="1678">
                      <a:moveTo>
                        <a:pt x="0" y="1678"/>
                      </a:moveTo>
                      <a:lnTo>
                        <a:pt x="1588" y="1678"/>
                      </a:lnTo>
                      <a:lnTo>
                        <a:pt x="1452" y="0"/>
                      </a:lnTo>
                      <a:lnTo>
                        <a:pt x="635" y="0"/>
                      </a:lnTo>
                      <a:lnTo>
                        <a:pt x="0" y="167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99CCFF"/>
                    </a:gs>
                    <a:gs pos="50000">
                      <a:srgbClr val="00FFFF"/>
                    </a:gs>
                    <a:gs pos="100000">
                      <a:srgbClr val="99CCFF"/>
                    </a:gs>
                  </a:gsLst>
                  <a:lin ang="5400000" scaled="1"/>
                </a:gradFill>
                <a:ln w="1905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8" name="Freeform 14"/>
                <p:cNvSpPr>
                  <a:spLocks/>
                </p:cNvSpPr>
                <p:nvPr/>
              </p:nvSpPr>
              <p:spPr bwMode="auto">
                <a:xfrm>
                  <a:off x="4241" y="1933"/>
                  <a:ext cx="1094" cy="1907"/>
                </a:xfrm>
                <a:custGeom>
                  <a:avLst/>
                  <a:gdLst>
                    <a:gd name="T0" fmla="*/ 109 w 1224"/>
                    <a:gd name="T1" fmla="*/ 1706 h 2132"/>
                    <a:gd name="T2" fmla="*/ 978 w 1224"/>
                    <a:gd name="T3" fmla="*/ 980 h 2132"/>
                    <a:gd name="T4" fmla="*/ 470 w 1224"/>
                    <a:gd name="T5" fmla="*/ 0 h 2132"/>
                    <a:gd name="T6" fmla="*/ 0 w 1224"/>
                    <a:gd name="T7" fmla="*/ 363 h 2132"/>
                    <a:gd name="T8" fmla="*/ 109 w 1224"/>
                    <a:gd name="T9" fmla="*/ 1706 h 21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4"/>
                    <a:gd name="T16" fmla="*/ 0 h 2132"/>
                    <a:gd name="T17" fmla="*/ 1224 w 1224"/>
                    <a:gd name="T18" fmla="*/ 2132 h 21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4" h="2132">
                      <a:moveTo>
                        <a:pt x="136" y="2132"/>
                      </a:moveTo>
                      <a:lnTo>
                        <a:pt x="1224" y="1225"/>
                      </a:lnTo>
                      <a:lnTo>
                        <a:pt x="589" y="0"/>
                      </a:lnTo>
                      <a:lnTo>
                        <a:pt x="0" y="454"/>
                      </a:lnTo>
                      <a:lnTo>
                        <a:pt x="136" y="213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99CCFF"/>
                    </a:gs>
                    <a:gs pos="50000">
                      <a:srgbClr val="00FFFF"/>
                    </a:gs>
                    <a:gs pos="100000">
                      <a:srgbClr val="99CCFF"/>
                    </a:gs>
                  </a:gsLst>
                  <a:lin ang="5400000" scaled="1"/>
                </a:gradFill>
                <a:ln w="19050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89" name="Freeform 17"/>
                <p:cNvSpPr>
                  <a:spLocks/>
                </p:cNvSpPr>
                <p:nvPr/>
              </p:nvSpPr>
              <p:spPr bwMode="auto">
                <a:xfrm>
                  <a:off x="3533" y="1926"/>
                  <a:ext cx="1239" cy="406"/>
                </a:xfrm>
                <a:custGeom>
                  <a:avLst/>
                  <a:gdLst>
                    <a:gd name="T0" fmla="*/ 0 w 1406"/>
                    <a:gd name="T1" fmla="*/ 363 h 454"/>
                    <a:gd name="T2" fmla="*/ 634 w 1406"/>
                    <a:gd name="T3" fmla="*/ 363 h 454"/>
                    <a:gd name="T4" fmla="*/ 1092 w 1406"/>
                    <a:gd name="T5" fmla="*/ 0 h 454"/>
                    <a:gd name="T6" fmla="*/ 458 w 1406"/>
                    <a:gd name="T7" fmla="*/ 0 h 454"/>
                    <a:gd name="T8" fmla="*/ 0 w 1406"/>
                    <a:gd name="T9" fmla="*/ 363 h 4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6"/>
                    <a:gd name="T16" fmla="*/ 0 h 454"/>
                    <a:gd name="T17" fmla="*/ 1406 w 1406"/>
                    <a:gd name="T18" fmla="*/ 454 h 4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6" h="454">
                      <a:moveTo>
                        <a:pt x="0" y="454"/>
                      </a:moveTo>
                      <a:lnTo>
                        <a:pt x="817" y="454"/>
                      </a:lnTo>
                      <a:lnTo>
                        <a:pt x="1406" y="0"/>
                      </a:lnTo>
                      <a:lnTo>
                        <a:pt x="590" y="0"/>
                      </a:lnTo>
                      <a:lnTo>
                        <a:pt x="0" y="45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99CCFF"/>
                    </a:gs>
                    <a:gs pos="50000">
                      <a:srgbClr val="00FFFF"/>
                    </a:gs>
                    <a:gs pos="100000">
                      <a:srgbClr val="99CCFF"/>
                    </a:gs>
                  </a:gsLst>
                  <a:lin ang="5400000" scaled="1"/>
                </a:gradFill>
                <a:ln w="9525" cap="flat" cmpd="sng">
                  <a:solidFill>
                    <a:srgbClr val="A5002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9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930" y="1933"/>
                  <a:ext cx="129" cy="1094"/>
                </a:xfrm>
                <a:prstGeom prst="line">
                  <a:avLst/>
                </a:prstGeom>
                <a:noFill/>
                <a:ln w="19050">
                  <a:solidFill>
                    <a:srgbClr val="A5002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8467" name="Rectangle 35"/>
              <p:cNvSpPr>
                <a:spLocks noChangeArrowheads="1"/>
              </p:cNvSpPr>
              <p:nvPr/>
            </p:nvSpPr>
            <p:spPr bwMode="auto">
              <a:xfrm>
                <a:off x="3702" y="2296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3200" b="1" dirty="0">
                    <a:latin typeface="Monotype Corsiva" pitchFamily="66" charset="0"/>
                  </a:rPr>
                  <a:t>a</a:t>
                </a:r>
                <a:r>
                  <a:rPr lang="en-US" b="1" dirty="0">
                    <a:latin typeface="Monotype Corsiva" pitchFamily="66" charset="0"/>
                  </a:rPr>
                  <a:t>2</a:t>
                </a:r>
                <a:endParaRPr lang="ru-RU" b="1" dirty="0">
                  <a:latin typeface="Monotype Corsiva" pitchFamily="66" charset="0"/>
                </a:endParaRPr>
              </a:p>
            </p:txBody>
          </p:sp>
          <p:sp>
            <p:nvSpPr>
              <p:cNvPr id="32" name="Полилиния 31"/>
              <p:cNvSpPr/>
              <p:nvPr/>
            </p:nvSpPr>
            <p:spPr>
              <a:xfrm>
                <a:off x="3203" y="3224"/>
                <a:ext cx="2017" cy="568"/>
              </a:xfrm>
              <a:custGeom>
                <a:avLst/>
                <a:gdLst>
                  <a:gd name="connsiteX0" fmla="*/ 0 w 3195961"/>
                  <a:gd name="connsiteY0" fmla="*/ 870012 h 870012"/>
                  <a:gd name="connsiteX1" fmla="*/ 1899822 w 3195961"/>
                  <a:gd name="connsiteY1" fmla="*/ 870012 h 870012"/>
                  <a:gd name="connsiteX2" fmla="*/ 3195961 w 3195961"/>
                  <a:gd name="connsiteY2" fmla="*/ 0 h 87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95961" h="870012">
                    <a:moveTo>
                      <a:pt x="0" y="870012"/>
                    </a:moveTo>
                    <a:lnTo>
                      <a:pt x="1899822" y="870012"/>
                    </a:lnTo>
                    <a:lnTo>
                      <a:pt x="3195961" y="0"/>
                    </a:lnTo>
                  </a:path>
                </a:pathLst>
              </a:custGeom>
              <a:ln w="28575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3207" y="3224"/>
                <a:ext cx="1997" cy="564"/>
              </a:xfrm>
              <a:custGeom>
                <a:avLst/>
                <a:gdLst>
                  <a:gd name="connsiteX0" fmla="*/ 0 w 3169328"/>
                  <a:gd name="connsiteY0" fmla="*/ 896644 h 896644"/>
                  <a:gd name="connsiteX1" fmla="*/ 1305017 w 3169328"/>
                  <a:gd name="connsiteY1" fmla="*/ 0 h 896644"/>
                  <a:gd name="connsiteX2" fmla="*/ 3169328 w 3169328"/>
                  <a:gd name="connsiteY2" fmla="*/ 8877 h 89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9328" h="896644">
                    <a:moveTo>
                      <a:pt x="0" y="896644"/>
                    </a:moveTo>
                    <a:lnTo>
                      <a:pt x="1305017" y="0"/>
                    </a:lnTo>
                    <a:lnTo>
                      <a:pt x="3169328" y="8877"/>
                    </a:lnTo>
                  </a:path>
                </a:pathLst>
              </a:custGeom>
              <a:ln w="19050">
                <a:solidFill>
                  <a:srgbClr val="A5002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386" name="Freeform 28"/>
              <p:cNvSpPr>
                <a:spLocks/>
              </p:cNvSpPr>
              <p:nvPr/>
            </p:nvSpPr>
            <p:spPr bwMode="auto">
              <a:xfrm>
                <a:off x="3674" y="2472"/>
                <a:ext cx="1064" cy="281"/>
              </a:xfrm>
              <a:custGeom>
                <a:avLst/>
                <a:gdLst>
                  <a:gd name="T0" fmla="*/ 0 w 1406"/>
                  <a:gd name="T1" fmla="*/ 174 h 454"/>
                  <a:gd name="T2" fmla="*/ 468 w 1406"/>
                  <a:gd name="T3" fmla="*/ 174 h 454"/>
                  <a:gd name="T4" fmla="*/ 805 w 1406"/>
                  <a:gd name="T5" fmla="*/ 0 h 454"/>
                  <a:gd name="T6" fmla="*/ 338 w 1406"/>
                  <a:gd name="T7" fmla="*/ 0 h 454"/>
                  <a:gd name="T8" fmla="*/ 0 w 1406"/>
                  <a:gd name="T9" fmla="*/ 174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6"/>
                  <a:gd name="T16" fmla="*/ 0 h 454"/>
                  <a:gd name="T17" fmla="*/ 1406 w 1406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6" h="454">
                    <a:moveTo>
                      <a:pt x="0" y="454"/>
                    </a:moveTo>
                    <a:lnTo>
                      <a:pt x="817" y="454"/>
                    </a:lnTo>
                    <a:lnTo>
                      <a:pt x="1406" y="0"/>
                    </a:lnTo>
                    <a:lnTo>
                      <a:pt x="590" y="0"/>
                    </a:lnTo>
                    <a:lnTo>
                      <a:pt x="0" y="454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A5002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466" name="Rectangle 34"/>
            <p:cNvSpPr>
              <a:spLocks noChangeArrowheads="1"/>
            </p:cNvSpPr>
            <p:nvPr/>
          </p:nvSpPr>
          <p:spPr bwMode="auto">
            <a:xfrm>
              <a:off x="4751" y="3436"/>
              <a:ext cx="2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Monotype Corsiva" pitchFamily="66" charset="0"/>
                </a:rPr>
                <a:t>a</a:t>
              </a:r>
              <a:r>
                <a:rPr lang="en-US" b="1" dirty="0">
                  <a:latin typeface="Monotype Corsiva" pitchFamily="66" charset="0"/>
                </a:rPr>
                <a:t>1</a:t>
              </a:r>
              <a:endParaRPr lang="ru-RU" b="1" dirty="0">
                <a:latin typeface="Monotype Corsiva" pitchFamily="66" charset="0"/>
              </a:endParaRPr>
            </a:p>
          </p:txBody>
        </p:sp>
      </p:grp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33363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i="1" u="sng" dirty="0" smtClean="0">
                <a:solidFill>
                  <a:srgbClr val="FF0000"/>
                </a:solidFill>
                <a:latin typeface="Monotype Corsiva" pitchFamily="66" charset="0"/>
              </a:rPr>
              <a:t>Теорема о площади боковой поверхности правильной усеченной пирамиды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61925" y="1700213"/>
            <a:ext cx="7939088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300" b="1" dirty="0">
                <a:latin typeface="Monotype Corsiva" pitchFamily="66" charset="0"/>
              </a:rPr>
              <a:t>Площадь боковой поверхности правильной усеченной пирамиды равна произведению </a:t>
            </a:r>
            <a:r>
              <a:rPr lang="ru-RU" sz="3300" b="1" dirty="0" err="1">
                <a:latin typeface="Monotype Corsiva" pitchFamily="66" charset="0"/>
              </a:rPr>
              <a:t>полусуммы</a:t>
            </a:r>
            <a:r>
              <a:rPr lang="ru-RU" sz="3300" b="1" dirty="0">
                <a:latin typeface="Monotype Corsiva" pitchFamily="66" charset="0"/>
              </a:rPr>
              <a:t> периметров оснований на апофему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23850" y="3573463"/>
            <a:ext cx="4608513" cy="7699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Monotype Corsiva" pitchFamily="66" charset="0"/>
              </a:rPr>
              <a:t>S</a:t>
            </a: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 бок = ½(Р</a:t>
            </a:r>
            <a:r>
              <a:rPr lang="ru-RU" sz="4400" b="1" baseline="-25000" dirty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 + Р</a:t>
            </a:r>
            <a:r>
              <a:rPr lang="ru-RU" sz="4400" b="1" baseline="-25000" dirty="0">
                <a:solidFill>
                  <a:srgbClr val="FF0000"/>
                </a:solidFill>
                <a:latin typeface="Monotype Corsiva" pitchFamily="66" charset="0"/>
              </a:rPr>
              <a:t>2</a:t>
            </a: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</a:rPr>
              <a:t>)</a:t>
            </a:r>
            <a:r>
              <a:rPr lang="en-US" sz="4400" b="1" dirty="0">
                <a:solidFill>
                  <a:srgbClr val="FF0000"/>
                </a:solidFill>
                <a:latin typeface="Monotype Corsiva" pitchFamily="66" charset="0"/>
              </a:rPr>
              <a:t> d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6372225" y="6273800"/>
            <a:ext cx="1303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Monotype Corsiva" pitchFamily="66" charset="0"/>
              </a:rPr>
              <a:t>P</a:t>
            </a:r>
            <a:r>
              <a:rPr lang="en-US" sz="3200" b="1" baseline="-25000" dirty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latin typeface="Monotype Corsiva" pitchFamily="66" charset="0"/>
              </a:rPr>
              <a:t>= 4a</a:t>
            </a:r>
            <a:r>
              <a:rPr lang="en-US" sz="3200" b="1" baseline="-25000" dirty="0">
                <a:solidFill>
                  <a:srgbClr val="FF0000"/>
                </a:solidFill>
                <a:latin typeface="Monotype Corsiva" pitchFamily="66" charset="0"/>
              </a:rPr>
              <a:t>1</a:t>
            </a:r>
            <a:endParaRPr lang="ru-RU" sz="3200" b="1" baseline="-25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7839075" y="2979738"/>
            <a:ext cx="1304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atin typeface="Monotype Corsiva" pitchFamily="66" charset="0"/>
              </a:rPr>
              <a:t>P</a:t>
            </a:r>
            <a:r>
              <a:rPr lang="en-US" sz="3200" b="1" baseline="-25000" dirty="0">
                <a:latin typeface="Monotype Corsiva" pitchFamily="66" charset="0"/>
              </a:rPr>
              <a:t>2</a:t>
            </a:r>
            <a:r>
              <a:rPr lang="en-US" sz="3200" b="1" dirty="0">
                <a:latin typeface="Monotype Corsiva" pitchFamily="66" charset="0"/>
              </a:rPr>
              <a:t>= 4a</a:t>
            </a:r>
            <a:r>
              <a:rPr lang="en-US" sz="3200" b="1" baseline="-25000" dirty="0">
                <a:latin typeface="Monotype Corsiva" pitchFamily="66" charset="0"/>
              </a:rPr>
              <a:t>2</a:t>
            </a:r>
            <a:endParaRPr lang="ru-RU" sz="3200" b="1" baseline="-25000" dirty="0">
              <a:latin typeface="Monotype Corsiva" pitchFamily="66" charset="0"/>
            </a:endParaRPr>
          </a:p>
        </p:txBody>
      </p:sp>
      <p:sp>
        <p:nvSpPr>
          <p:cNvPr id="18465" name="Rectangle 33"/>
          <p:cNvSpPr>
            <a:spLocks noChangeArrowheads="1"/>
          </p:cNvSpPr>
          <p:nvPr/>
        </p:nvSpPr>
        <p:spPr bwMode="auto">
          <a:xfrm>
            <a:off x="115888" y="4373563"/>
            <a:ext cx="53467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Док – во:</a:t>
            </a:r>
            <a:endParaRPr lang="en-US" sz="2800" b="1" dirty="0">
              <a:latin typeface="Monotype Corsiva" pitchFamily="66" charset="0"/>
            </a:endParaRPr>
          </a:p>
          <a:p>
            <a:r>
              <a:rPr lang="en-US" sz="2800" b="1" dirty="0">
                <a:latin typeface="Monotype Corsiva" pitchFamily="66" charset="0"/>
              </a:rPr>
              <a:t>S</a:t>
            </a:r>
            <a:r>
              <a:rPr lang="ru-RU" sz="2800" b="1" dirty="0">
                <a:latin typeface="Monotype Corsiva" pitchFamily="66" charset="0"/>
              </a:rPr>
              <a:t> бок</a:t>
            </a:r>
            <a:r>
              <a:rPr lang="en-US" sz="2800" b="1" dirty="0">
                <a:latin typeface="Monotype Corsiva" pitchFamily="66" charset="0"/>
              </a:rPr>
              <a:t> = ½d(a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) + ½d(a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) + </a:t>
            </a:r>
          </a:p>
          <a:p>
            <a:r>
              <a:rPr lang="en-US" sz="2800" b="1" dirty="0">
                <a:latin typeface="Monotype Corsiva" pitchFamily="66" charset="0"/>
              </a:rPr>
              <a:t>+ ½ d(a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) +  ½d(a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) = </a:t>
            </a:r>
          </a:p>
          <a:p>
            <a:r>
              <a:rPr lang="en-US" sz="2800" b="1" dirty="0">
                <a:latin typeface="Monotype Corsiva" pitchFamily="66" charset="0"/>
              </a:rPr>
              <a:t>=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½d(a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) = </a:t>
            </a:r>
          </a:p>
          <a:p>
            <a:r>
              <a:rPr lang="en-US" sz="2800" b="1" dirty="0">
                <a:latin typeface="Monotype Corsiva" pitchFamily="66" charset="0"/>
              </a:rPr>
              <a:t>=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½d(4a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+ 4a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) = ½d(P</a:t>
            </a:r>
            <a:r>
              <a:rPr lang="en-US" sz="2800" b="1" baseline="-25000" dirty="0">
                <a:latin typeface="Monotype Corsiva" pitchFamily="66" charset="0"/>
              </a:rPr>
              <a:t>1</a:t>
            </a:r>
            <a:r>
              <a:rPr lang="en-US" sz="2800" b="1" dirty="0">
                <a:latin typeface="Monotype Corsiva" pitchFamily="66" charset="0"/>
              </a:rPr>
              <a:t>+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en-US" sz="2800" b="1" dirty="0">
                <a:latin typeface="Monotype Corsiva" pitchFamily="66" charset="0"/>
              </a:rPr>
              <a:t>P</a:t>
            </a:r>
            <a:r>
              <a:rPr lang="en-US" sz="2800" b="1" baseline="-25000" dirty="0">
                <a:latin typeface="Monotype Corsiva" pitchFamily="66" charset="0"/>
              </a:rPr>
              <a:t>2</a:t>
            </a:r>
            <a:r>
              <a:rPr lang="en-US" sz="2800" b="1" dirty="0">
                <a:latin typeface="Monotype Corsiva" pitchFamily="66" charset="0"/>
              </a:rPr>
              <a:t>)</a:t>
            </a:r>
            <a:endParaRPr lang="ru-RU" sz="2800" b="1" dirty="0">
              <a:latin typeface="Monotype Corsiva" pitchFamily="66" charset="0"/>
            </a:endParaRPr>
          </a:p>
          <a:p>
            <a:endParaRPr lang="ru-RU" sz="28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H="1" flipV="1">
            <a:off x="6632575" y="5518150"/>
            <a:ext cx="325438" cy="836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562600" y="4238625"/>
            <a:ext cx="528638" cy="1665288"/>
            <a:chOff x="3362" y="2755"/>
            <a:chExt cx="333" cy="1049"/>
          </a:xfrm>
        </p:grpSpPr>
        <p:sp>
          <p:nvSpPr>
            <p:cNvPr id="18463" name="Text Box 31"/>
            <p:cNvSpPr txBox="1">
              <a:spLocks noChangeArrowheads="1"/>
            </p:cNvSpPr>
            <p:nvPr/>
          </p:nvSpPr>
          <p:spPr bwMode="auto">
            <a:xfrm>
              <a:off x="3362" y="3124"/>
              <a:ext cx="23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Monotype Corsiva" pitchFamily="66" charset="0"/>
                </a:rPr>
                <a:t>d</a:t>
              </a:r>
              <a:endParaRPr lang="ru-RU" sz="3200" b="1" dirty="0">
                <a:latin typeface="Monotype Corsiva" pitchFamily="66" charset="0"/>
              </a:endParaRPr>
            </a:p>
          </p:txBody>
        </p:sp>
        <p:sp>
          <p:nvSpPr>
            <p:cNvPr id="15377" name="Line 29"/>
            <p:cNvSpPr>
              <a:spLocks noChangeShapeType="1"/>
            </p:cNvSpPr>
            <p:nvPr/>
          </p:nvSpPr>
          <p:spPr bwMode="auto">
            <a:xfrm flipH="1">
              <a:off x="3561" y="2755"/>
              <a:ext cx="134" cy="1049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459" name="Line 27"/>
          <p:cNvSpPr>
            <a:spLocks noChangeShapeType="1"/>
          </p:cNvSpPr>
          <p:nvPr/>
        </p:nvSpPr>
        <p:spPr bwMode="auto">
          <a:xfrm flipH="1">
            <a:off x="7092950" y="3429000"/>
            <a:ext cx="765175" cy="585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5681663" y="5619750"/>
            <a:ext cx="239712" cy="284163"/>
          </a:xfrm>
          <a:custGeom>
            <a:avLst/>
            <a:gdLst>
              <a:gd name="connsiteX0" fmla="*/ 239697 w 239697"/>
              <a:gd name="connsiteY0" fmla="*/ 0 h 284085"/>
              <a:gd name="connsiteX1" fmla="*/ 35510 w 239697"/>
              <a:gd name="connsiteY1" fmla="*/ 8878 h 284085"/>
              <a:gd name="connsiteX2" fmla="*/ 0 w 239697"/>
              <a:gd name="connsiteY2" fmla="*/ 284085 h 28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697" h="284085">
                <a:moveTo>
                  <a:pt x="239697" y="0"/>
                </a:moveTo>
                <a:lnTo>
                  <a:pt x="35510" y="8878"/>
                </a:lnTo>
                <a:lnTo>
                  <a:pt x="0" y="284085"/>
                </a:lnTo>
              </a:path>
            </a:pathLst>
          </a:cu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Чтобы построить любого размера чертеж пирамиды в пропорциях Золотого Сечения надо знать, что это пирамида, в которую вписаны стоящие друг на друге сферы с соотношением диаметров меньшей сферы к большей, примерно, 0.62.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Исследования пирамид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571876"/>
            <a:ext cx="2500330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86918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08920"/>
            <a:ext cx="396332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284984"/>
            <a:ext cx="5552881" cy="30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560043" cy="248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5"/>
            <a:ext cx="5688632" cy="34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861048"/>
            <a:ext cx="4735413" cy="253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/>
              <a:t>на территориях с высокой вероятностью лесных, степных пожаров, наводнений.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29163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01008"/>
            <a:ext cx="4176464" cy="27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340768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5639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920041" cy="58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77072"/>
            <a:ext cx="4402597" cy="24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повышается уровень адаптации человека к условиям Среды Обитания.</a:t>
            </a:r>
            <a:endParaRPr lang="ru-RU" sz="36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29513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4837" y="2276872"/>
            <a:ext cx="3369163" cy="252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149080"/>
            <a:ext cx="3655293" cy="24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в местах добычи и переработки нефти снижается ее вязкость.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588305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077072"/>
            <a:ext cx="344102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714876" y="1214422"/>
            <a:ext cx="4429124" cy="4929222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 smtClean="0"/>
              <a:t>Существует всего шесть версий способных ответить на вопрос «для чего же строились эти загадочные пирамиды?»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043890" cy="868346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Для чего же строились пирамиды?</a:t>
            </a:r>
          </a:p>
        </p:txBody>
      </p:sp>
      <p:pic>
        <p:nvPicPr>
          <p:cNvPr id="1026" name="Picture 2" descr="F:\математика\фото пирамид\1255264890_x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57326"/>
            <a:ext cx="4572032" cy="36576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 материаловедении серьезные изменения претерпевают традиционные технологии производства сверхтвердых веществ, композитных материалов, становится возможен прорыв в получении новых источников энергии.</a:t>
            </a:r>
            <a:endParaRPr lang="ru-RU" sz="2000" dirty="0"/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5643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511277" cy="234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861048"/>
            <a:ext cx="3456384" cy="275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решение проблем наркомании, алкоголизма.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2520280" cy="193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908720"/>
            <a:ext cx="2952328" cy="442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снижение уровня социальной напряженности, в том числе и в регионах со сложной оперативной обстановкой, регионах религиозного фанатизма и фундаментализма.</a:t>
            </a:r>
            <a:endParaRPr lang="ru-RU" sz="2400" dirty="0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69518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6792"/>
            <a:ext cx="4024858" cy="267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в течении нескольких лет значительно снижается уровень преступности, уменьшается жестокость и агрессивность ее проявлений.</a:t>
            </a:r>
            <a:endParaRPr lang="ru-RU" sz="2400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6478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39710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решение проблем энергоинформационной защиты на всех уровнях, в т.ч. защита территорий, помещений и отдельных людей от психотропных воздействий.</a:t>
            </a:r>
            <a:endParaRPr lang="ru-RU" sz="2800" dirty="0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600400" cy="465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3203848" cy="47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сельском хозяйстве на десятки процентов повышается урожайность.</a:t>
            </a:r>
            <a:br>
              <a:rPr lang="ru-RU" sz="2400" dirty="0" smtClean="0"/>
            </a:br>
            <a:r>
              <a:rPr lang="ru-RU" sz="2400" dirty="0" smtClean="0"/>
              <a:t> значительное увеличение средней продолжительности жизни человека. </a:t>
            </a:r>
            <a:endParaRPr lang="ru-RU" sz="2400" dirty="0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824536" cy="361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072771" cy="335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46449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04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Сделав необходимые расчеты нами была построена модель пирамиды с пропорциями золотого сечения .</a:t>
            </a:r>
            <a:br>
              <a:rPr lang="ru-RU" sz="2000" dirty="0" smtClean="0"/>
            </a:br>
            <a:r>
              <a:rPr lang="ru-RU" sz="2000" dirty="0" smtClean="0"/>
              <a:t>Мы сделали в её нижней части отверстие, чтобы влезли предметы, нужные нам для эксперимента. (Хлеб, яблоко)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G:\DCIM\100MSDCF\DSC001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19040" y="1853768"/>
            <a:ext cx="462639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G:\DCIM\100MSDCF\DSC0014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18864" y="2371192"/>
            <a:ext cx="51571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G:\DCIM\100MSDCF\DSC001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22448" y="102264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DCIM\100MSDCF\DSC001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7684" y="3212976"/>
            <a:ext cx="3906316" cy="316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Потом мы начали свой второй эксперимент. Разместили пирамиду строго по частям света. Взяли небольшое яблоко, чтобы влезло в пирамиду, разрезали его пополам. Одну половину поместил в пирамиду на ту же полочку на высоту 1/3 от вершины пирамиды. Вторую половину оставили на столе рядом с пирамидой.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9" name="Picture 3" descr="C:\Documents and Settings\Администратор\Рабочий стол\важная папка\14032013306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000504"/>
            <a:ext cx="3690545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3250" y="1571612"/>
            <a:ext cx="5900750" cy="4543444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Пирамиды - Хранилища Знаний. В комплексе пирамид 4-ой династии, языком геометрии рассказывается о математических, астрономических и географических знания древних Египтян. В качестве примеров можно привести некоторые логические построения: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Легон</a:t>
            </a:r>
            <a:r>
              <a:rPr lang="ru-RU" dirty="0" smtClean="0"/>
              <a:t> математически доказал, что все три пирамиды Гизы находятся внутри прямоугольника, одна сторона которого составляет в направлении с севера на юг 1732 локтя, а с востока на запад - 1432 локтя. Из этого он сделал вывод, что &lt;базовой&gt; мерой длины было 1000 локтей, а стороны являются произведениями 1000, умноженной на корень из двух, и 1000, умноженной на корень из трех. Поскольку это две стороны прямоугольника, его диагональ равняется тысячи локтям, умноженным на корень из пяти.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Первая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версия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35004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истечении 2 дней мы решили сравнить обе части яблок и достали первую часть яблока из пирамиды. Ну, вот некоторые различия: Та половина, которая была в пирамиде, значительно лучше сохранилась, на вкус была сочнее и слаще второй части яблока. </a:t>
            </a:r>
          </a:p>
          <a:p>
            <a:r>
              <a:rPr lang="ru-RU" dirty="0" smtClean="0"/>
              <a:t>Эти факты невозможно объяснить, они остаются загадкой…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C:\Documents and Settings\Администратор\Рабочий стол\важная папка\14032013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357694"/>
            <a:ext cx="2881294" cy="2160536"/>
          </a:xfrm>
          <a:prstGeom prst="rect">
            <a:avLst/>
          </a:prstGeom>
          <a:noFill/>
        </p:spPr>
      </p:pic>
      <p:pic>
        <p:nvPicPr>
          <p:cNvPr id="75779" name="Picture 3" descr="C:\Documents and Settings\Администратор\Рабочий стол\важная папка\14032013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357694"/>
            <a:ext cx="268136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Если научиться видеть прекрасное вокруг себя, задуматься об окружающем нас мире, тогда, возможно каждому из нас удастся сделать нашу жизнь гораздо красивее, насыщеннее и чище.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05678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4071934" y="1643050"/>
            <a:ext cx="5072066" cy="5214950"/>
          </a:xfrm>
        </p:spPr>
        <p:txBody>
          <a:bodyPr/>
          <a:lstStyle/>
          <a:p>
            <a:r>
              <a:rPr lang="ru-RU" dirty="0" smtClean="0"/>
              <a:t> Пирамиды - Звёздная Хроника, - напоминают нам о планетах солнечной системы и катастрофе, произошедшей 22 сентября 10532 г. до Р.Х. (по теории - день гибели Атлантиды).</a:t>
            </a:r>
          </a:p>
        </p:txBody>
      </p:sp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428860" y="152400"/>
            <a:ext cx="6257940" cy="12192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Вторая версия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14337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620</TotalTime>
  <Words>2338</Words>
  <Application>Microsoft Office PowerPoint</Application>
  <PresentationFormat>Экран (4:3)</PresentationFormat>
  <Paragraphs>178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Бумажная</vt:lpstr>
      <vt:lpstr>Проект на тему:«пирамида –чудо света»</vt:lpstr>
      <vt:lpstr>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чего же строились пирамиды?</vt:lpstr>
      <vt:lpstr>Первая версия</vt:lpstr>
      <vt:lpstr>Вторая версия</vt:lpstr>
      <vt:lpstr>Третья версия</vt:lpstr>
      <vt:lpstr>Четвёртая версия</vt:lpstr>
      <vt:lpstr>Пятая версия</vt:lpstr>
      <vt:lpstr>Презентация PowerPoint</vt:lpstr>
      <vt:lpstr>Шестая версия</vt:lpstr>
      <vt:lpstr>Строительство пирамид</vt:lpstr>
      <vt:lpstr>Строительство пирамид</vt:lpstr>
      <vt:lpstr>Строительство пирамиды</vt:lpstr>
      <vt:lpstr>Египетские  пирамиды</vt:lpstr>
      <vt:lpstr>Великие пирамиды</vt:lpstr>
      <vt:lpstr>Презентация PowerPoint</vt:lpstr>
      <vt:lpstr>Существует легенда, которая рассказывает о том, как Фалес нашел высоту пирамиды. Он предложил для этой задачи простое и красивое решение. Воткнув длинный шест вертикально в землю, сказал: - Когда тень от этого шеста будет иметь ту же длину, что и шест, тень от пирамиды будет иметь ту же длину, что и пирамида.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Троицкая церковь была построена в 1785 году архитектором Н. А. Львовым близ Петербурга, в селе Александровском, — загородной усадьбе екатерининского  вельможи А. А. Вяземского. Укрепившееся за церковью название «Кулич и пасха» объясняется внешним видом здания.</vt:lpstr>
      <vt:lpstr>Гостиница в китае РЮГЕН 105 этажей, 330 метров. При первоначальном сроке сдачи планировалось, что Рюгён станет высочайшей гостиницей в мире. К тому же гостиница должна была стать символом процветания коммунистической страны. Но этот проект находится в стадии реализации уже более 15 лет. И никто не может с уверенностью сказать, когда будет завершено строительство. </vt:lpstr>
      <vt:lpstr>Монреаль  </vt:lpstr>
      <vt:lpstr>Канада. </vt:lpstr>
      <vt:lpstr>Улан-уде </vt:lpstr>
      <vt:lpstr>Челябинск, пирамида, торговый центр </vt:lpstr>
      <vt:lpstr>Китай. Пекин </vt:lpstr>
      <vt:lpstr>Пирамида - станция метро в Мюнхене </vt:lpstr>
      <vt:lpstr>Малайзия. Купола зданий </vt:lpstr>
      <vt:lpstr>Вход в Лувр (Париж) – это не обычная дверь, а пирамида сделанная из стекла, имеющая высоту 21,65 метра</vt:lpstr>
      <vt:lpstr>Университетский волейбольно-баскетбольный стадион в Калифорнии. </vt:lpstr>
      <vt:lpstr>  Здание в форме синей пирамиды, в котором размещается трехмерный кинотеатр, действующий на основе передовой технологии. Израиль. </vt:lpstr>
      <vt:lpstr>Клиника в Германии </vt:lpstr>
      <vt:lpstr>Дубай </vt:lpstr>
      <vt:lpstr>Обратим внимание на расположение ветвей у ели. Ствол её чаще всего прям, и ветви равномерно расположены относительно ствола, так что отвесная прямая, проходящая через её центр тяжести, пересекает основание ствола ели. К вершине дерева ветви его становятся меньше в размерах – оно приобретает форму пирамиды.</vt:lpstr>
      <vt:lpstr>Элементы пирамиды широко используются в технике. Обратите свое внимание на компьютер, нигде не видите сходства с пирамидой, а как же клавиатура? Кнопки, на которых ваши пальцы так часто отстукивают необходимый материал – также являются подобиями четырехугольной усеченной пирамиды.  </vt:lpstr>
      <vt:lpstr>Также мы можем лицезреть пирамиду в домашних условиях: полотенца, прихватки, солонки, горшки для домашних растений, вазы, даже обыденный тюбик зубной пасты - повсюду нас окружают пирамиды.</vt:lpstr>
      <vt:lpstr>Проанализировав угол наклона крыш зданий, например в Прибалтике, где большинство строений готической формы с более острым углом крыш. Темперамент людей, проживающих под готическими (остроконечными) крышами более спокойный. В Армении же, где крыши более покаты — темперамент очень бурный. Вывод: угол наклона пирамиды избирательно влияет на эмоционально — поведенческие национальные группы людей различных регионов. В этом случае многое влияет на здоровье людей, в том числе и эффект формы. </vt:lpstr>
      <vt:lpstr>В недалеком прошлом, в 60 — 70 годы, и в наше время в Горном Алтае до сих пор используются приспособления в форме четырехугольника, многогранные и конусообразные строения, в которых проживали эти народности.</vt:lpstr>
      <vt:lpstr>Эффект формы пирамиды, в котором убедились многие цивилизации, будь то египтяне, или народности крайнего севера эвенки (иглу), индейцы Южной Америки (вигвам), алтайцы, ханты, манси (чалое), кочевые племена пастухов казахов, монголов (юрты). В других древних религиях Индостана, Индии, в храмах используется сферические конусообразные формы Монстре (Атрамов), в культе магометанства сферические крыши минаретов.</vt:lpstr>
      <vt:lpstr>Головной убор фараонов в форме пирамидки способствовал увеличенному поступлению космической энергии к голове, что оказывало благотворное влияние на его главные энергетические центры в районе солнечного сплетения, тазовой части, бедер ног, а также на переднюю часть шеи, почти по всей ее высоте.</vt:lpstr>
      <vt:lpstr>Подобные энергонасыщенные устройства имелись и у других светских и религиозных властителей. Эти шапочки подобны маленьким пирамидкам </vt:lpstr>
      <vt:lpstr>СКУФИЯ - принадлежность  облачения  -  головной  убор  в  виде  небольшой пирамидальной шапочки черного  или  фиолетового  цвета.  В  настоящее  время монахи и архиереи носят скуфию во  внебогослужебное  время,  священникам  из белого  духовенства  богослужебная  фиолетовая  скуфия  дается  в   качестве награждения.</vt:lpstr>
      <vt:lpstr>Папская тиара</vt:lpstr>
      <vt:lpstr>Вот как выглядит стих Валерия Брюсова «Пирамида - треугольник»</vt:lpstr>
      <vt:lpstr>Определения пирамиды</vt:lpstr>
      <vt:lpstr>Определение</vt:lpstr>
      <vt:lpstr>Презентация PowerPoint</vt:lpstr>
      <vt:lpstr>Пирамиды</vt:lpstr>
      <vt:lpstr>Площадь пирамиды</vt:lpstr>
      <vt:lpstr>Правильная пирамида</vt:lpstr>
      <vt:lpstr>Теорема о площади боковой  поверхности правильной пирамиды</vt:lpstr>
      <vt:lpstr>Усеченная пирамида</vt:lpstr>
      <vt:lpstr>Презентация PowerPoint</vt:lpstr>
      <vt:lpstr>Теорема о площади боковой поверхности правильной усеченной пирамиды</vt:lpstr>
      <vt:lpstr>Исследования пирамид</vt:lpstr>
      <vt:lpstr>Презентация PowerPoint</vt:lpstr>
      <vt:lpstr>Презентация PowerPoint</vt:lpstr>
      <vt:lpstr>Презентация PowerPoint</vt:lpstr>
      <vt:lpstr>на территориях с высокой вероятностью лесных, степных пожаров, наводнений. </vt:lpstr>
      <vt:lpstr>Презентация PowerPoint</vt:lpstr>
      <vt:lpstr>повышается уровень адаптации человека к условиям Среды Обитания.</vt:lpstr>
      <vt:lpstr>в местах добычи и переработки нефти снижается ее вязкость.  </vt:lpstr>
      <vt:lpstr>в материаловедении серьезные изменения претерпевают традиционные технологии производства сверхтвердых веществ, композитных материалов, становится возможен прорыв в получении новых источников энергии.</vt:lpstr>
      <vt:lpstr>решение проблем наркомании, алкоголизма.</vt:lpstr>
      <vt:lpstr>снижение уровня социальной напряженности, в том числе и в регионах со сложной оперативной обстановкой, регионах религиозного фанатизма и фундаментализма.</vt:lpstr>
      <vt:lpstr>в течении нескольких лет значительно снижается уровень преступности, уменьшается жестокость и агрессивность ее проявлений.</vt:lpstr>
      <vt:lpstr>решение проблем энергоинформационной защиты на всех уровнях, в т.ч. защита территорий, помещений и отдельных людей от психотропных воздействий.</vt:lpstr>
      <vt:lpstr>в сельском хозяйстве на десятки процентов повышается урожайность.  значительное увеличение средней продолжительности жизни человека. </vt:lpstr>
      <vt:lpstr>Презентация PowerPoint</vt:lpstr>
      <vt:lpstr>Сделав необходимые расчеты нами была построена модель пирамиды с пропорциями золотого сечения . Мы сделали в её нижней части отверстие, чтобы влезли предметы, нужные нам для эксперимента. (Хлеб, яблоко) </vt:lpstr>
      <vt:lpstr>Презентация PowerPoint</vt:lpstr>
      <vt:lpstr>Презентация PowerPoint</vt:lpstr>
      <vt:lpstr>Презентация PowerPoint</vt:lpstr>
      <vt:lpstr>Если научиться видеть прекрасное вокруг себя, задуматься об окружающем нас мире, тогда, возможно каждому из нас удастся сделать нашу жизнь гораздо красивее, насыщеннее и чище.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Наташа</cp:lastModifiedBy>
  <cp:revision>76</cp:revision>
  <dcterms:modified xsi:type="dcterms:W3CDTF">2013-03-29T03:58:45Z</dcterms:modified>
</cp:coreProperties>
</file>