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sldIdLst>
    <p:sldId id="256" r:id="rId2"/>
    <p:sldId id="257" r:id="rId3"/>
    <p:sldId id="270" r:id="rId4"/>
    <p:sldId id="283" r:id="rId5"/>
    <p:sldId id="272" r:id="rId6"/>
    <p:sldId id="273" r:id="rId7"/>
    <p:sldId id="282" r:id="rId8"/>
    <p:sldId id="284" r:id="rId9"/>
    <p:sldId id="274" r:id="rId10"/>
    <p:sldId id="275" r:id="rId11"/>
    <p:sldId id="276" r:id="rId12"/>
    <p:sldId id="277" r:id="rId13"/>
    <p:sldId id="278" r:id="rId14"/>
    <p:sldId id="280" r:id="rId15"/>
    <p:sldId id="279" r:id="rId16"/>
    <p:sldId id="285" r:id="rId17"/>
    <p:sldId id="290" r:id="rId18"/>
    <p:sldId id="281" r:id="rId19"/>
    <p:sldId id="288" r:id="rId20"/>
    <p:sldId id="289" r:id="rId21"/>
    <p:sldId id="265" r:id="rId22"/>
    <p:sldId id="287" r:id="rId23"/>
    <p:sldId id="269" r:id="rId24"/>
    <p:sldId id="286" r:id="rId25"/>
    <p:sldId id="267" r:id="rId26"/>
    <p:sldId id="291" r:id="rId27"/>
    <p:sldId id="293" r:id="rId28"/>
    <p:sldId id="292" r:id="rId29"/>
    <p:sldId id="294" r:id="rId30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9C72-1B0B-4F28-86EC-8B06EC2FA3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911AB568-B66C-4CED-A9A6-415CC510DC4D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24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9C72-1B0B-4F28-86EC-8B06EC2FA3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B568-B66C-4CED-A9A6-415CC510DC4D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36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9C72-1B0B-4F28-86EC-8B06EC2FA3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B568-B66C-4CED-A9A6-415CC510DC4D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41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0029C72-1B0B-4F28-86EC-8B06EC2FA3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B568-B66C-4CED-A9A6-415CC510DC4D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3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9C72-1B0B-4F28-86EC-8B06EC2FA3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B568-B66C-4CED-A9A6-415CC510DC4D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00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9C72-1B0B-4F28-86EC-8B06EC2FA3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B568-B66C-4CED-A9A6-415CC510DC4D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515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9C72-1B0B-4F28-86EC-8B06EC2FA3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B568-B66C-4CED-A9A6-415CC510DC4D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039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9C72-1B0B-4F28-86EC-8B06EC2FA3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B568-B66C-4CED-A9A6-415CC510DC4D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80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9C72-1B0B-4F28-86EC-8B06EC2FA3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B568-B66C-4CED-A9A6-415CC510D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4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9C72-1B0B-4F28-86EC-8B06EC2FA3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B568-B66C-4CED-A9A6-415CC510DC4D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661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50029C72-1B0B-4F28-86EC-8B06EC2FA3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911AB568-B66C-4CED-A9A6-415CC510DC4D}" type="slidenum">
              <a:rPr lang="ru-RU" smtClean="0"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11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9C72-1B0B-4F28-86EC-8B06EC2FA3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11AB568-B66C-4CED-A9A6-415CC510D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CA640-1E2F-4C7E-96DE-828D0ADE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20" y="821185"/>
            <a:ext cx="9601200" cy="2654424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Муниципальное унитарное трамвайно-троллейбусное предприятие города Смоленска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7F147C46-26BA-493E-9422-4E84699D9E1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20" y="3475609"/>
            <a:ext cx="9601200" cy="2290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4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60BC73-30B2-4367-8324-320ED9391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397" y="2573633"/>
            <a:ext cx="5586387" cy="1710732"/>
          </a:xfrm>
        </p:spPr>
        <p:txBody>
          <a:bodyPr>
            <a:normAutofit/>
          </a:bodyPr>
          <a:lstStyle/>
          <a:p>
            <a:r>
              <a:rPr lang="ru-RU" dirty="0"/>
              <a:t>Первый водитель трамвая: </a:t>
            </a:r>
            <a:br>
              <a:rPr lang="ru-RU" dirty="0"/>
            </a:br>
            <a:r>
              <a:rPr lang="ru-RU" b="1" dirty="0"/>
              <a:t>Афанасий Михайлович </a:t>
            </a:r>
            <a:r>
              <a:rPr lang="ru-RU" b="1" dirty="0" err="1"/>
              <a:t>Холстинников</a:t>
            </a:r>
            <a:r>
              <a:rPr lang="ru-RU" b="1" dirty="0"/>
              <a:t> </a:t>
            </a:r>
            <a:r>
              <a:rPr lang="ru-RU" dirty="0"/>
              <a:t>проработал 25 лет водителем трамвая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4EA06F-E255-4F70-82F0-D5A81BF94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784" y="865744"/>
            <a:ext cx="3936691" cy="51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3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AB2147-8309-483F-A53A-401CB0C98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116" y="930442"/>
            <a:ext cx="9546429" cy="5021179"/>
          </a:xfrm>
        </p:spPr>
        <p:txBody>
          <a:bodyPr>
            <a:normAutofit/>
          </a:bodyPr>
          <a:lstStyle/>
          <a:p>
            <a:r>
              <a:rPr lang="ru-RU" b="1" dirty="0"/>
              <a:t>Ирина Прохоровна </a:t>
            </a:r>
            <a:r>
              <a:rPr lang="ru-RU" b="1" dirty="0" err="1"/>
              <a:t>Холстинникова</a:t>
            </a:r>
            <a:r>
              <a:rPr lang="ru-RU" dirty="0"/>
              <a:t>  Первая кондуктор в трамвае Смоленска.  Фото не найдено</a:t>
            </a:r>
          </a:p>
          <a:p>
            <a:r>
              <a:rPr lang="ru-RU" dirty="0"/>
              <a:t>Плата за проезд была установлена «по 5 коп. с каждого человека за один перегон (маршрут), кроме чинов полиции.</a:t>
            </a:r>
          </a:p>
          <a:p>
            <a:r>
              <a:rPr lang="ru-RU" dirty="0"/>
              <a:t> Учащиеся в учебных заведениях, если они в форменной одежде или  с установленными  для этих заведений знаками, платят за каждый перегон по 3 коп.»</a:t>
            </a:r>
          </a:p>
          <a:p>
            <a:r>
              <a:rPr lang="ru-RU" dirty="0"/>
              <a:t>Поэтому плата в 5 копеек была высокой и делала трамвай не массовым  и демократическим видом транспорта. Кроме того, зайцем», без билета проехать было невозможно, так как в каждом вагоне работал кондуктор. Город был невелик (около 60 тыс. жителей), трамваи были не очень переполнены и «штурмом» не брались.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2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D3240D-379A-4D03-AB0E-599B5587F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116" y="962526"/>
            <a:ext cx="9546429" cy="5037221"/>
          </a:xfrm>
        </p:spPr>
        <p:txBody>
          <a:bodyPr/>
          <a:lstStyle/>
          <a:p>
            <a:r>
              <a:rPr lang="ru-RU" dirty="0"/>
              <a:t>Трамвайное движение в Смоленске остановили 15 июля 1941 г. после прорыва в Смоленск немецких войск.</a:t>
            </a:r>
          </a:p>
          <a:p>
            <a:r>
              <a:rPr lang="ru-RU" dirty="0"/>
              <a:t>Городское хозяйство было разрушено полностью. Трамвайное депо и вагоноремонтные мастерские взорваны и сожжены, сохранились только кирпичные стены и остатки негодного станочного оборудования. Подвижной состав и электростанция взорваны. Больше всего уцелел рельсовый путь трамвая.</a:t>
            </a:r>
          </a:p>
          <a:p>
            <a:r>
              <a:rPr lang="ru-RU" dirty="0"/>
              <a:t>Депо, ремонтные мастерские, воздушные контактные сети построили заново. Была введена в эксплуатацию тяговая подстанция мощностью 1200 кВт. Одновременно с восстановлением пути шел его перевод на широкую колею, так как до войны в Смоленске существовал узкоколейный путь  со временем выпуска на линию первого трамвая.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51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930D41-A8A7-4048-B683-583AC4BCF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075" y="882316"/>
            <a:ext cx="9545052" cy="5181600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/>
              <a:t>Первое трамвайное депо было построено 1919 по 1922 и  находилось в районе Волковой башни Смоленской крепостной стены у Днепра, чуть в стороне от старого моста. В войну оно было разрушено, и восстанавливали его  с 15 июля 1941 до 6 ноября 1947. трамваи переехали,  где депо находится сейчас - оно получило название Трамвайный проезд  д. 7.</a:t>
            </a:r>
          </a:p>
          <a:p>
            <a:r>
              <a:rPr lang="ru-RU" dirty="0"/>
              <a:t>6 ноября 1947 года впервые после Великой Отечественной войны открылось движение трамвая в городе.  Первый вагон трамвая вела водитель </a:t>
            </a:r>
            <a:r>
              <a:rPr lang="ru-RU" b="1" dirty="0"/>
              <a:t>Мария Павловна Харитонова (фото не  найдено)</a:t>
            </a:r>
            <a:r>
              <a:rPr lang="ru-RU" dirty="0"/>
              <a:t> от моста через Днепр вверх по Большой Советской до гостиницы «Смоленск». Жители города радостно, со слезами на глазах, встречали трамвай. </a:t>
            </a:r>
          </a:p>
          <a:p>
            <a:r>
              <a:rPr lang="ru-RU" dirty="0"/>
              <a:t>Строительстве 2-го трамвайного депо на 50 вагонов, которое было сдано в эксплуатацию в 1976 году. По традиции профессия трамвайщика передается по наследству от отца к сыну, дочери, внуку.</a:t>
            </a:r>
          </a:p>
          <a:p>
            <a:r>
              <a:rPr lang="ru-RU" dirty="0"/>
              <a:t>И таких династий на предприятии много.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19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E83994-B1E0-47BD-918F-5221368B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852" y="1411550"/>
            <a:ext cx="9704695" cy="343945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 </a:t>
            </a:r>
            <a:r>
              <a:rPr lang="ru-RU" sz="4000" dirty="0"/>
              <a:t>Особую роль в создании в Смоленске троллейбусного сообщения, сыграл Шульга Валерий Иванович, руководивший с 1985 года смоленским трамвайным парком.</a:t>
            </a:r>
          </a:p>
          <a:p>
            <a:endParaRPr lang="ru-RU" sz="4000" dirty="0"/>
          </a:p>
          <a:p>
            <a:endParaRPr lang="ru-RU" sz="4000" dirty="0"/>
          </a:p>
          <a:p>
            <a:r>
              <a:rPr lang="ru-RU" sz="4000" dirty="0"/>
              <a:t> </a:t>
            </a:r>
            <a:r>
              <a:rPr lang="ru-RU" sz="4200" dirty="0"/>
              <a:t>В связи с возросшим строительством жилья, быстрыми темпами расширения города встала проблема с перевозкой пассажиров. Руководство города приняло решение о вводе в строй нового вида городского транспорта- троллейбуса.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6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3ECCF6F-9100-4019-80C9-EF007474DA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64" y="914066"/>
            <a:ext cx="3765771" cy="25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921D54BB-9EA3-4B77-8726-6F4F06DE3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75" y="3539584"/>
            <a:ext cx="3287460" cy="25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D2FB7FA5-C722-472D-B0C4-7A962FA2A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63" y="803483"/>
            <a:ext cx="4106542" cy="27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>
            <a:extLst>
              <a:ext uri="{FF2B5EF4-FFF2-40B4-BE49-F238E27FC236}">
                <a16:creationId xmlns:a16="http://schemas.microsoft.com/office/drawing/2014/main" id="{875803BB-9BC5-4804-A4F4-91002D14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63" y="3539584"/>
            <a:ext cx="3772400" cy="25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25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AC9EA-E712-4485-A348-035A1B7C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933387"/>
            <a:ext cx="9603275" cy="2991225"/>
          </a:xfrm>
        </p:spPr>
        <p:txBody>
          <a:bodyPr>
            <a:normAutofit fontScale="90000"/>
          </a:bodyPr>
          <a:lstStyle/>
          <a:p>
            <a:r>
              <a:rPr lang="ru-RU" dirty="0"/>
              <a:t>8 апреля 1991  года вошел в историю Смоленска наряду с другими важнейшими событиями тех лет. В этот день по улицам города пошел первый пассажирский троллейбус.</a:t>
            </a:r>
            <a:br>
              <a:rPr lang="ru-RU" dirty="0"/>
            </a:br>
            <a:r>
              <a:rPr lang="ru-RU" dirty="0"/>
              <a:t>3 сентября 1995 года  открыт второй маршрут, который надежно связал улицу </a:t>
            </a:r>
            <a:r>
              <a:rPr lang="ru-RU" dirty="0" err="1"/>
              <a:t>П.Алексеева</a:t>
            </a:r>
            <a:r>
              <a:rPr lang="ru-RU" dirty="0"/>
              <a:t> с Протоном.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363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86C6A-7CE0-4DF6-A895-B27FC121E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547" y="2272170"/>
            <a:ext cx="9658906" cy="2313659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Автоколонна «1308» - </a:t>
            </a:r>
            <a:br>
              <a:rPr lang="ru-RU" sz="4800" dirty="0"/>
            </a:br>
            <a:r>
              <a:rPr lang="ru-RU" sz="4800" dirty="0"/>
              <a:t>01.08.2024 года присоединилась к МУ ТТП г. Смоленска</a:t>
            </a:r>
          </a:p>
        </p:txBody>
      </p:sp>
    </p:spTree>
    <p:extLst>
      <p:ext uri="{BB962C8B-B14F-4D97-AF65-F5344CB8AC3E}">
        <p14:creationId xmlns:p14="http://schemas.microsoft.com/office/powerpoint/2010/main" val="3708956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02FED3-6E0F-49F4-B583-734D568E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89" y="204188"/>
            <a:ext cx="11762911" cy="4350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/>
              <a:t>Автобусный парк</a:t>
            </a:r>
            <a:r>
              <a:rPr lang="ru-RU" sz="2400" b="1" dirty="0"/>
              <a:t> «Автоколонна 1308»</a:t>
            </a:r>
            <a:r>
              <a:rPr lang="ru-RU" sz="2400" dirty="0"/>
              <a:t> была образована в Смоленске  </a:t>
            </a:r>
            <a:r>
              <a:rPr lang="ru-RU" sz="2400" b="1" dirty="0"/>
              <a:t>22.09</a:t>
            </a:r>
            <a:r>
              <a:rPr lang="ru-RU" sz="2400" dirty="0"/>
              <a:t>.</a:t>
            </a:r>
            <a:r>
              <a:rPr lang="ru-RU" sz="2400" b="1" dirty="0"/>
              <a:t>1992 году</a:t>
            </a:r>
            <a:r>
              <a:rPr lang="ru-RU" sz="2400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E0D71F-7CBA-422D-9790-44435BF87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6882" y="1564719"/>
            <a:ext cx="4324660" cy="32434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4E0887-4C27-4763-A6AB-E9E04B183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4030" y="1564720"/>
            <a:ext cx="4324659" cy="324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17A671-E4AA-4C45-A55D-ACE55BCD70CF}"/>
              </a:ext>
            </a:extLst>
          </p:cNvPr>
          <p:cNvSpPr txBox="1"/>
          <p:nvPr/>
        </p:nvSpPr>
        <p:spPr>
          <a:xfrm>
            <a:off x="1127463" y="3013501"/>
            <a:ext cx="315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Первая форма </a:t>
            </a:r>
            <a:br>
              <a:rPr lang="ru-RU" sz="2400" dirty="0"/>
            </a:br>
            <a:r>
              <a:rPr lang="ru-RU" sz="2400" dirty="0"/>
              <a:t>водителя автобуса </a:t>
            </a:r>
          </a:p>
        </p:txBody>
      </p:sp>
    </p:spTree>
    <p:extLst>
      <p:ext uri="{BB962C8B-B14F-4D97-AF65-F5344CB8AC3E}">
        <p14:creationId xmlns:p14="http://schemas.microsoft.com/office/powerpoint/2010/main" val="57617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E71368-49F6-4187-83CE-C013DA86A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795" y="891297"/>
            <a:ext cx="3376867" cy="4569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B7A14C-EF74-4351-AD2F-46C07AD07BEC}"/>
              </a:ext>
            </a:extLst>
          </p:cNvPr>
          <p:cNvSpPr txBox="1"/>
          <p:nvPr/>
        </p:nvSpPr>
        <p:spPr>
          <a:xfrm>
            <a:off x="1056049" y="2822221"/>
            <a:ext cx="6319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Первый водитель автобусного парка: </a:t>
            </a:r>
            <a:br>
              <a:rPr lang="ru-RU" sz="2000" dirty="0"/>
            </a:br>
            <a:r>
              <a:rPr lang="ru-RU" sz="2000" dirty="0"/>
              <a:t>Христофоров Петр Иванович 1926 г. р.</a:t>
            </a:r>
          </a:p>
        </p:txBody>
      </p:sp>
    </p:spTree>
    <p:extLst>
      <p:ext uri="{BB962C8B-B14F-4D97-AF65-F5344CB8AC3E}">
        <p14:creationId xmlns:p14="http://schemas.microsoft.com/office/powerpoint/2010/main" val="67849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768A9-791D-400D-944A-833F871F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118824"/>
            <a:ext cx="9603275" cy="5173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6A7A1-13EE-460D-BA81-CAC3971CF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870012"/>
            <a:ext cx="9603275" cy="4596333"/>
          </a:xfrm>
        </p:spPr>
        <p:txBody>
          <a:bodyPr/>
          <a:lstStyle/>
          <a:p>
            <a:r>
              <a:rPr lang="ru-RU" b="1" dirty="0"/>
              <a:t>Смоленское муниципальное унитарное трамвайно — троллейбусное предприятие</a:t>
            </a:r>
            <a:r>
              <a:rPr lang="ru-RU" dirty="0"/>
              <a:t> – одно из старейших предприятий города появилось в 1898 году. </a:t>
            </a:r>
          </a:p>
          <a:p>
            <a:r>
              <a:rPr lang="ru-RU" b="1" dirty="0"/>
              <a:t>На сегодняшний день 126 лет предприятию</a:t>
            </a:r>
          </a:p>
          <a:p>
            <a:r>
              <a:rPr lang="ru-RU" dirty="0"/>
              <a:t>Смоленск расположен на семи холмах, со слаборазвитой промышленностью, узкими улицами, уложенными булыжниками и освещенный керосиновыми фонарями. </a:t>
            </a:r>
            <a:br>
              <a:rPr lang="ru-RU" dirty="0"/>
            </a:br>
            <a:r>
              <a:rPr lang="ru-RU" dirty="0"/>
              <a:t>Появление трамвая в Смоленске произошло в качестве самоходного вагона на электрической тяге. </a:t>
            </a:r>
          </a:p>
        </p:txBody>
      </p:sp>
    </p:spTree>
    <p:extLst>
      <p:ext uri="{BB962C8B-B14F-4D97-AF65-F5344CB8AC3E}">
        <p14:creationId xmlns:p14="http://schemas.microsoft.com/office/powerpoint/2010/main" val="1277928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2B186B-77FD-4E48-B1D5-98A5EC8E4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7196" y="1509897"/>
            <a:ext cx="5117607" cy="3838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2D1D9-B7A9-48E3-8163-BDB9FE22DAAC}"/>
              </a:ext>
            </a:extLst>
          </p:cNvPr>
          <p:cNvSpPr txBox="1"/>
          <p:nvPr/>
        </p:nvSpPr>
        <p:spPr>
          <a:xfrm>
            <a:off x="1288740" y="124288"/>
            <a:ext cx="961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22.09.2024  Автоколонне исполнилось 80 лет</a:t>
            </a:r>
          </a:p>
        </p:txBody>
      </p:sp>
    </p:spTree>
    <p:extLst>
      <p:ext uri="{BB962C8B-B14F-4D97-AF65-F5344CB8AC3E}">
        <p14:creationId xmlns:p14="http://schemas.microsoft.com/office/powerpoint/2010/main" val="2373865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914CB2-1C07-42F5-A9B5-23CC5A0ED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23" y="925495"/>
            <a:ext cx="9969624" cy="4401107"/>
          </a:xfrm>
        </p:spPr>
        <p:txBody>
          <a:bodyPr>
            <a:noAutofit/>
          </a:bodyPr>
          <a:lstStyle/>
          <a:p>
            <a:r>
              <a:rPr lang="ru-RU" sz="2400" dirty="0"/>
              <a:t>Количество  эксплуатируемого подвижного состава – 100 ед.,</a:t>
            </a:r>
          </a:p>
          <a:p>
            <a:r>
              <a:rPr lang="ru-RU" sz="2400" dirty="0"/>
              <a:t>Ежедневно выходят на линию </a:t>
            </a:r>
          </a:p>
          <a:p>
            <a:r>
              <a:rPr lang="ru-RU" sz="2400" dirty="0"/>
              <a:t>40 ед. трамваев, </a:t>
            </a:r>
          </a:p>
          <a:p>
            <a:r>
              <a:rPr lang="ru-RU" sz="2400" dirty="0"/>
              <a:t>20 ед. троллейбусов,</a:t>
            </a:r>
          </a:p>
          <a:p>
            <a:r>
              <a:rPr lang="ru-RU" sz="2400" dirty="0"/>
              <a:t>40  ед. автобусов</a:t>
            </a:r>
          </a:p>
          <a:p>
            <a:r>
              <a:rPr lang="ru-RU" sz="2400" dirty="0"/>
              <a:t>Но самое ценное в коллективе – это люди.</a:t>
            </a:r>
          </a:p>
          <a:p>
            <a:r>
              <a:rPr lang="ru-RU" sz="2400" dirty="0"/>
              <a:t>Общая численность работающих –  850 чел.,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32790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AC0CD-CBA0-42E4-B923-3D741DC9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864" y="1201815"/>
            <a:ext cx="9632272" cy="44543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Предприятие включает  9 основных подразделений: </a:t>
            </a:r>
            <a:br>
              <a:rPr lang="ru-RU" dirty="0"/>
            </a:br>
            <a:r>
              <a:rPr lang="ru-RU" dirty="0"/>
              <a:t>трамвайное депо;</a:t>
            </a:r>
            <a:br>
              <a:rPr lang="ru-RU" dirty="0"/>
            </a:br>
            <a:r>
              <a:rPr lang="ru-RU" dirty="0"/>
              <a:t>троллейбусное депо;</a:t>
            </a:r>
            <a:br>
              <a:rPr lang="ru-RU" dirty="0"/>
            </a:br>
            <a:r>
              <a:rPr lang="ru-RU" dirty="0"/>
              <a:t> автобусный парк;</a:t>
            </a:r>
            <a:br>
              <a:rPr lang="ru-RU" dirty="0"/>
            </a:br>
            <a:r>
              <a:rPr lang="ru-RU" dirty="0"/>
              <a:t> служба энергохозяйство;</a:t>
            </a:r>
            <a:br>
              <a:rPr lang="ru-RU" dirty="0"/>
            </a:br>
            <a:r>
              <a:rPr lang="ru-RU" dirty="0"/>
              <a:t> служба движения;</a:t>
            </a:r>
            <a:br>
              <a:rPr lang="ru-RU" dirty="0"/>
            </a:br>
            <a:r>
              <a:rPr lang="ru-RU" dirty="0"/>
              <a:t> служба сбора выручки; автотранспортный  участок;</a:t>
            </a:r>
            <a:br>
              <a:rPr lang="ru-RU" dirty="0"/>
            </a:br>
            <a:r>
              <a:rPr lang="ru-RU" dirty="0"/>
              <a:t> служба пути;</a:t>
            </a:r>
            <a:br>
              <a:rPr lang="ru-RU" dirty="0"/>
            </a:br>
            <a:r>
              <a:rPr lang="ru-RU" dirty="0"/>
              <a:t> ремонтно-строительный участок.</a:t>
            </a:r>
          </a:p>
        </p:txBody>
      </p:sp>
    </p:spTree>
    <p:extLst>
      <p:ext uri="{BB962C8B-B14F-4D97-AF65-F5344CB8AC3E}">
        <p14:creationId xmlns:p14="http://schemas.microsoft.com/office/powerpoint/2010/main" val="1113978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B63BD-A78C-40CC-A8C3-57DD4C18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36578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Василий Николаевич Анохин в Минске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6C383D0E-89B8-4C6C-AD2A-4220BEA1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60" y="805117"/>
            <a:ext cx="7003279" cy="52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85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AD31BB-9459-47DF-99BE-901BAFEEE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2215568"/>
            <a:ext cx="9603275" cy="2426864"/>
          </a:xfrm>
        </p:spPr>
        <p:txBody>
          <a:bodyPr/>
          <a:lstStyle/>
          <a:p>
            <a:r>
              <a:rPr lang="ru-RU" dirty="0"/>
              <a:t>«Что касается обновления парка пассажирской техники, за последние два года в Смоленскую область поставлено 55 автобусов МАЗ. В том числе поставляется электротранспорт. </a:t>
            </a:r>
            <a:r>
              <a:rPr lang="en-US" dirty="0"/>
              <a:t>“</a:t>
            </a:r>
            <a:r>
              <a:rPr lang="ru-RU" dirty="0"/>
              <a:t>Это - будущее. Смоляне, как и белорусы, вынуждены просто будут этим заниматься. Надо работать вместе</a:t>
            </a:r>
            <a:r>
              <a:rPr lang="en-US" dirty="0"/>
              <a:t>”</a:t>
            </a:r>
            <a:r>
              <a:rPr lang="ru-RU" dirty="0"/>
              <a:t>», - предложил Глава государства Республика Беларусь.</a:t>
            </a:r>
          </a:p>
        </p:txBody>
      </p:sp>
    </p:spTree>
    <p:extLst>
      <p:ext uri="{BB962C8B-B14F-4D97-AF65-F5344CB8AC3E}">
        <p14:creationId xmlns:p14="http://schemas.microsoft.com/office/powerpoint/2010/main" val="1251293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885B-E45B-4C77-8030-E30020D1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71" y="179773"/>
            <a:ext cx="10481570" cy="690239"/>
          </a:xfrm>
        </p:spPr>
        <p:txBody>
          <a:bodyPr>
            <a:normAutofit/>
          </a:bodyPr>
          <a:lstStyle/>
          <a:p>
            <a:r>
              <a:rPr lang="ru-RU" sz="2000" dirty="0"/>
              <a:t>МУ ТТП г. Смоленска приглашает На курсы водителей трамвая и троллейбуса: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7F87D-AB34-4DD3-8863-97905AC5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355" y="3276601"/>
            <a:ext cx="9601200" cy="27113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b="1" dirty="0"/>
              <a:t>Срок обучения:</a:t>
            </a:r>
            <a:r>
              <a:rPr lang="ru-RU" dirty="0"/>
              <a:t> троллейбус 5 </a:t>
            </a:r>
            <a:r>
              <a:rPr lang="ru-RU" dirty="0" err="1"/>
              <a:t>мес</a:t>
            </a:r>
            <a:r>
              <a:rPr lang="ru-RU" dirty="0"/>
              <a:t>, трамвай 4,5 мес.</a:t>
            </a:r>
          </a:p>
          <a:p>
            <a:pPr>
              <a:lnSpc>
                <a:spcPct val="100000"/>
              </a:lnSpc>
            </a:pPr>
            <a:r>
              <a:rPr lang="ru-RU" b="1" dirty="0"/>
              <a:t>На курсы приглашаются лица с образованием: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ru-RU" dirty="0"/>
              <a:t>среднее общее</a:t>
            </a:r>
          </a:p>
          <a:p>
            <a:pPr>
              <a:lnSpc>
                <a:spcPct val="100000"/>
              </a:lnSpc>
            </a:pPr>
            <a:r>
              <a:rPr lang="ru-RU" dirty="0"/>
              <a:t>не моложе </a:t>
            </a:r>
            <a:r>
              <a:rPr lang="ru-RU" b="1" dirty="0"/>
              <a:t>21 года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ru-RU" dirty="0"/>
              <a:t>не имеющие медицинских противопоказаний к управлению транспортными средствами категории троллейбус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878C8CB-5AA6-47F1-86DF-FE8A87F1499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56" y="870012"/>
            <a:ext cx="9601200" cy="2290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711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42D325-A6FD-4ADE-B683-05118613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219" y="861134"/>
            <a:ext cx="9632272" cy="52023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период обучения выплачивается стипендия в размере:</a:t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/>
              <a:t>30 000 руб.- теоретический курс;</a:t>
            </a:r>
            <a:br>
              <a:rPr lang="ru-RU" b="1" dirty="0"/>
            </a:br>
            <a:r>
              <a:rPr lang="ru-RU" b="1" dirty="0"/>
              <a:t> 50 000 руб. – практический курс. </a:t>
            </a:r>
            <a:endParaRPr lang="ru-RU" dirty="0"/>
          </a:p>
          <a:p>
            <a:r>
              <a:rPr lang="ru-RU" dirty="0"/>
              <a:t>По окончании обучения успешным кандидатам гарантировано трудоустройство на предприятии водителями трамвая, троллейбуса 3-го класса</a:t>
            </a:r>
          </a:p>
          <a:p>
            <a:r>
              <a:rPr lang="ru-RU" dirty="0"/>
              <a:t>Предоставление пенсии на льготных условиях водителям троллейбусов, работающих на регулярных городских пассажирских маршрутах, при достижении возраста: мужчинами – 55 лет (при стаже работы 20 лет), женщинам – 50 лет (при стаже работы 15 лет)</a:t>
            </a:r>
          </a:p>
          <a:p>
            <a:r>
              <a:rPr lang="ru-RU" dirty="0"/>
              <a:t>Ежегодный оплачиваемый отпуск в количестве — до 42 дня</a:t>
            </a:r>
          </a:p>
          <a:p>
            <a:r>
              <a:rPr lang="ru-RU" dirty="0"/>
              <a:t>Полный социальный пакет</a:t>
            </a:r>
          </a:p>
          <a:p>
            <a:r>
              <a:rPr lang="ru-RU" b="1" dirty="0"/>
              <a:t>Заработная плата после обучения от 100 000 руб.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026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FA2BCC-E427-461A-8334-B5C23785F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8" y="887767"/>
            <a:ext cx="9916357" cy="4578578"/>
          </a:xfrm>
        </p:spPr>
        <p:txBody>
          <a:bodyPr/>
          <a:lstStyle/>
          <a:p>
            <a:r>
              <a:rPr lang="ru-RU" b="1" dirty="0"/>
              <a:t>МУ ТТП г. Смоленска приглашает на постоянную работу:</a:t>
            </a:r>
          </a:p>
          <a:p>
            <a:r>
              <a:rPr lang="ru-RU" b="1" dirty="0"/>
              <a:t> водителей автобусов (категория «D»).</a:t>
            </a:r>
          </a:p>
          <a:p>
            <a:r>
              <a:rPr lang="ru-RU" b="1" dirty="0"/>
              <a:t> Заработная плата от 100 000 руб.</a:t>
            </a:r>
          </a:p>
          <a:p>
            <a:r>
              <a:rPr lang="ru-RU" b="1" dirty="0"/>
              <a:t>Все социальные льготы. </a:t>
            </a:r>
          </a:p>
          <a:p>
            <a:r>
              <a:rPr lang="ru-RU" b="1" dirty="0"/>
              <a:t>Иногородним предоставляется общежитие. </a:t>
            </a:r>
          </a:p>
          <a:p>
            <a:r>
              <a:rPr lang="ru-RU" b="1" dirty="0"/>
              <a:t>Можно пройти бесплатное переобучение на категорию «D» через службу занятости</a:t>
            </a:r>
          </a:p>
          <a:p>
            <a:r>
              <a:rPr lang="ru-RU" b="1" dirty="0"/>
              <a:t> Пройти обучение через предприятие, с последующим трудоустройством.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8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84CC79-2B27-4CE9-AAB4-FD9AD5E19F31}"/>
              </a:ext>
            </a:extLst>
          </p:cNvPr>
          <p:cNvSpPr/>
          <p:nvPr/>
        </p:nvSpPr>
        <p:spPr>
          <a:xfrm>
            <a:off x="3502918" y="270314"/>
            <a:ext cx="5186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ПРИГЛАШАЕТ НА ПОСТОЯННУЮ РАБОТУ: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78CE3C-9BB7-4B3A-9C17-4545E0E1ECC3}"/>
              </a:ext>
            </a:extLst>
          </p:cNvPr>
          <p:cNvSpPr/>
          <p:nvPr/>
        </p:nvSpPr>
        <p:spPr>
          <a:xfrm>
            <a:off x="1171852" y="896644"/>
            <a:ext cx="9579006" cy="453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35941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Водителей автобуса, трамвая, троллейбуса – 100 000 руб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marR="35941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Автоэлектрика-диагноста - 100 000 руб.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marR="35941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Слесарей электриков по ремонту электрооборудования - 80 000 руб.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marR="35941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Слесарей подвижного состава - 60 000 руб.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- Токарей - 60 000 руб.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- Монтёров пути – 60 000 руб.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- Кондукторов - 60 000 руб.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marR="359410" indent="358775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по ТК РФ.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marR="359410" indent="358775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Премия по итогам работы.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marR="359410" indent="358775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Бесплатный проезд на муниципальном транспорте.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marR="359410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Адрес: Шевченко д. 85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marR="359410">
              <a:lnSpc>
                <a:spcPct val="150000"/>
              </a:lnSpc>
              <a:spcAft>
                <a:spcPts val="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по телефону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30-73-83 (2-42);  8-915-656-70-01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90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B2FD5-6084-4270-BEAB-E0C325F0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65" y="796771"/>
            <a:ext cx="9605638" cy="5264457"/>
          </a:xfrm>
        </p:spPr>
        <p:txBody>
          <a:bodyPr>
            <a:normAutofit/>
          </a:bodyPr>
          <a:lstStyle/>
          <a:p>
            <a:pPr algn="ctr"/>
            <a:r>
              <a:rPr lang="ru-RU" sz="8800" dirty="0"/>
              <a:t>ПРИГЛАШАЕМ В НАШ ДРУЖНЫЙ, БОЛЬШОЙ КОЛЛЕКТИВ</a:t>
            </a:r>
          </a:p>
        </p:txBody>
      </p:sp>
    </p:spTree>
    <p:extLst>
      <p:ext uri="{BB962C8B-B14F-4D97-AF65-F5344CB8AC3E}">
        <p14:creationId xmlns:p14="http://schemas.microsoft.com/office/powerpoint/2010/main" val="280084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045118B-6B35-4D90-BE4C-D311571BF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99" y="1012735"/>
            <a:ext cx="7477801" cy="483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7D89DF-2FC6-477F-AD18-42ECC98E912F}"/>
              </a:ext>
            </a:extLst>
          </p:cNvPr>
          <p:cNvSpPr/>
          <p:nvPr/>
        </p:nvSpPr>
        <p:spPr>
          <a:xfrm>
            <a:off x="1106906" y="-17806"/>
            <a:ext cx="9626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Исторический вид общественного транспорта, как конка (конно-железная городская дорога). </a:t>
            </a:r>
          </a:p>
        </p:txBody>
      </p:sp>
    </p:spTree>
    <p:extLst>
      <p:ext uri="{BB962C8B-B14F-4D97-AF65-F5344CB8AC3E}">
        <p14:creationId xmlns:p14="http://schemas.microsoft.com/office/powerpoint/2010/main" val="364986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6C5DDF-4980-43A4-8F54-187DD8D9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219" y="852256"/>
            <a:ext cx="9588326" cy="523782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Смоленская городская управа отвела участок для строительства трамвая на левом берегу Днепра, за крепостной стеной, ниже Армянской улицы (ныне ул. Соболева).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было построить: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электростанцию,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трамвайное депо,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трамвайные пути,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установить опоры,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подвесить контактный провод,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установить стрелочные переводы,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 перепланировать ряд улиц, по которым пройдет трамвай,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сделать проходы в крепостной стене.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1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B1C4F-E4A9-4969-9649-55329EFF7BC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3853" y="882316"/>
            <a:ext cx="4154905" cy="51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382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2240C5-6343-469D-A3F2-9898EF12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312" y="911767"/>
            <a:ext cx="9562471" cy="1272140"/>
          </a:xfrm>
        </p:spPr>
        <p:txBody>
          <a:bodyPr>
            <a:normAutofit/>
          </a:bodyPr>
          <a:lstStyle/>
          <a:p>
            <a:r>
              <a:rPr lang="ru-RU" dirty="0"/>
              <a:t>20 октября 1901 года (7 октября по старому стилю) в городе Смоленске открылось первое движение электрического трамвая (городской железной дороги).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B2C46D-5246-4B1F-84D0-EC1A9E954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21" y="2095836"/>
            <a:ext cx="5946558" cy="385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DA9BC-CBE8-40F3-B926-905EB8C72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7" y="1067965"/>
            <a:ext cx="9659347" cy="47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5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F0DD5B-63BF-48A4-A00A-8B725E187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9603275" cy="2045124"/>
          </a:xfrm>
        </p:spPr>
        <p:txBody>
          <a:bodyPr/>
          <a:lstStyle/>
          <a:p>
            <a:r>
              <a:rPr lang="ru-RU" dirty="0"/>
              <a:t>Работа вагоновожатых и кондукторов была тяжелой, так как площадки были открытыми, в осеннюю и зимнюю стужу было холодно. До 1914 года в Смоленском трамвае работали только мужчины, а когда началась война и мужчин стали призывать в царскую армию, на работу начали принимать женщин.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84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140834A-A22E-4022-9D78-668F5153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98" y="925930"/>
            <a:ext cx="4392804" cy="500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2A2B09-B1A8-4FA0-956F-AB57288DB7F1}"/>
              </a:ext>
            </a:extLst>
          </p:cNvPr>
          <p:cNvSpPr/>
          <p:nvPr/>
        </p:nvSpPr>
        <p:spPr>
          <a:xfrm>
            <a:off x="1090864" y="2413336"/>
            <a:ext cx="5005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Первая женщина -водитель трамвая, принятая на работу в 1914 году, — </a:t>
            </a:r>
            <a:r>
              <a:rPr lang="ru-RU" dirty="0" err="1"/>
              <a:t>Баненкова</a:t>
            </a:r>
            <a:r>
              <a:rPr lang="ru-RU" dirty="0"/>
              <a:t> Олимпиада Ивановна  впервые повела трамвай в 20 лет закончила курсы водителя— проработала в Смоленском трамвае более 40 лет.</a:t>
            </a:r>
          </a:p>
        </p:txBody>
      </p:sp>
    </p:spTree>
    <p:extLst>
      <p:ext uri="{BB962C8B-B14F-4D97-AF65-F5344CB8AC3E}">
        <p14:creationId xmlns:p14="http://schemas.microsoft.com/office/powerpoint/2010/main" val="596473656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Галерея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414</TotalTime>
  <Words>1266</Words>
  <Application>Microsoft Office PowerPoint</Application>
  <PresentationFormat>Широкоэкранный</PresentationFormat>
  <Paragraphs>85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Symbol</vt:lpstr>
      <vt:lpstr>Times New Roman</vt:lpstr>
      <vt:lpstr>Галерея</vt:lpstr>
      <vt:lpstr>Муниципальное унитарное трамвайно-троллейбусное предприятие города Смоленска</vt:lpstr>
      <vt:lpstr>История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 апреля 1991  года вошел в историю Смоленска наряду с другими важнейшими событиями тех лет. В этот день по улицам города пошел первый пассажирский троллейбус. 3 сентября 1995 года  открыт второй маршрут, который надежно связал улицу П.Алексеева с Протоном.  </vt:lpstr>
      <vt:lpstr>Автоколонна «1308» -  01.08.2024 года присоединилась к МУ ТТП г. Смоленска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Предприятие включает  9 основных подразделений:  трамвайное депо; троллейбусное депо;  автобусный парк;  служба энергохозяйство;  служба движения;  служба сбора выручки; автотранспортный  участок;  служба пути;  ремонтно-строительный участок.</vt:lpstr>
      <vt:lpstr>Василий Николаевич Анохин в Минске</vt:lpstr>
      <vt:lpstr>Презентация PowerPoint</vt:lpstr>
      <vt:lpstr>МУ ТТП г. Смоленска приглашает На курсы водителей трамвая и троллейбуса:</vt:lpstr>
      <vt:lpstr>Презентация PowerPoint</vt:lpstr>
      <vt:lpstr>Презентация PowerPoint</vt:lpstr>
      <vt:lpstr>Презентация PowerPoint</vt:lpstr>
      <vt:lpstr>ПРИГЛАШАЕМ В НАШ ДРУЖНЫЙ, БОЛЬШОЙ КОЛЛЕКТИВ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унитарное трамвайно-троллейбусное предприятие г. Смоленска</dc:title>
  <dc:creator>Акинфеев Дмитрий Михайлович</dc:creator>
  <cp:lastModifiedBy>Копрянцева Юлия Викторовна</cp:lastModifiedBy>
  <cp:revision>11</cp:revision>
  <cp:lastPrinted>2024-11-27T11:40:48Z</cp:lastPrinted>
  <dcterms:created xsi:type="dcterms:W3CDTF">2024-11-25T10:58:00Z</dcterms:created>
  <dcterms:modified xsi:type="dcterms:W3CDTF">2024-11-27T12:57:45Z</dcterms:modified>
</cp:coreProperties>
</file>